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9" r:id="rId3"/>
    <p:sldId id="257" r:id="rId4"/>
    <p:sldId id="258" r:id="rId5"/>
    <p:sldId id="261" r:id="rId6"/>
    <p:sldId id="260" r:id="rId7"/>
    <p:sldId id="263" r:id="rId8"/>
    <p:sldId id="264" r:id="rId9"/>
    <p:sldId id="262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0843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3535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91442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0015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03564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48299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1437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0796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8545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7134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5242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7034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6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76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7042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2309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3B71C-84B8-4C1F-95E0-BAD4637C1B46}" type="datetimeFigureOut">
              <a:rPr lang="zh-TW" altLang="en-US" smtClean="0"/>
              <a:t>2019/12/5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984A54E-65EF-49D3-9E25-B6252B656D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437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b2.hlvs.ylc.edu.tw/ezfiles/3/1003/img/106/20140421085729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A3A5F5-EDEF-4161-B8BF-8C2A82A48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數位系統設計實習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19902C7-D867-4C04-9BD7-18BE394558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2019/12/04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2216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0285C7-D31E-42DA-85C1-8D5D3EB08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作業一：</a:t>
            </a:r>
            <a:r>
              <a:rPr lang="en-US" altLang="zh-TW" dirty="0"/>
              <a:t>LCD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2D4218-4DCC-4F24-B1C8-AF99587D8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輸入：</a:t>
            </a:r>
            <a:endParaRPr lang="en-US" altLang="zh-TW" dirty="0"/>
          </a:p>
          <a:p>
            <a:pPr lvl="1"/>
            <a:r>
              <a:rPr lang="en-US" altLang="zh-TW" dirty="0"/>
              <a:t>data:4bit SW </a:t>
            </a:r>
            <a:r>
              <a:rPr lang="zh-TW" altLang="en-US" dirty="0"/>
              <a:t> 設定資料</a:t>
            </a:r>
            <a:endParaRPr lang="en-US" altLang="zh-TW" dirty="0"/>
          </a:p>
          <a:p>
            <a:pPr lvl="1"/>
            <a:r>
              <a:rPr lang="en-US" altLang="zh-TW" dirty="0"/>
              <a:t>mod:1bit SW  </a:t>
            </a:r>
            <a:r>
              <a:rPr lang="zh-TW" altLang="en-US" dirty="0"/>
              <a:t>控制</a:t>
            </a:r>
            <a:r>
              <a:rPr lang="en-US" altLang="zh-TW" dirty="0"/>
              <a:t>data</a:t>
            </a:r>
            <a:r>
              <a:rPr lang="zh-TW" altLang="en-US" dirty="0"/>
              <a:t>是為顯示資料還是位址資料</a:t>
            </a:r>
            <a:endParaRPr lang="en-US" altLang="zh-TW" dirty="0"/>
          </a:p>
          <a:p>
            <a:pPr lvl="1"/>
            <a:r>
              <a:rPr lang="en-US" altLang="zh-TW" dirty="0"/>
              <a:t>set: 1bit KEY</a:t>
            </a:r>
            <a:r>
              <a:rPr lang="zh-TW" altLang="en-US" dirty="0"/>
              <a:t> 執行指撥開關的設定值</a:t>
            </a:r>
            <a:endParaRPr lang="en-US" altLang="zh-TW" dirty="0"/>
          </a:p>
          <a:p>
            <a:r>
              <a:rPr lang="zh-TW" altLang="en-US" dirty="0"/>
              <a:t>輸出：</a:t>
            </a:r>
            <a:endParaRPr lang="en-US" altLang="zh-TW" dirty="0"/>
          </a:p>
          <a:p>
            <a:pPr lvl="1"/>
            <a:r>
              <a:rPr lang="en-US" altLang="zh-TW" dirty="0"/>
              <a:t>LCD:</a:t>
            </a:r>
            <a:r>
              <a:rPr lang="zh-TW" altLang="en-US" dirty="0"/>
              <a:t> </a:t>
            </a:r>
            <a:r>
              <a:rPr lang="en-US" altLang="zh-TW" dirty="0"/>
              <a:t>8bit</a:t>
            </a:r>
            <a:r>
              <a:rPr lang="zh-TW" altLang="en-US" dirty="0"/>
              <a:t>的資料 </a:t>
            </a:r>
            <a:r>
              <a:rPr lang="en-US" altLang="zh-TW" dirty="0"/>
              <a:t>+</a:t>
            </a:r>
            <a:r>
              <a:rPr lang="zh-TW" altLang="en-US" dirty="0"/>
              <a:t> </a:t>
            </a:r>
            <a:r>
              <a:rPr lang="en-US" altLang="zh-TW" dirty="0"/>
              <a:t>3bit</a:t>
            </a:r>
            <a:r>
              <a:rPr lang="zh-TW" altLang="en-US" dirty="0"/>
              <a:t> 的控制線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621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0285C7-D31E-42DA-85C1-8D5D3EB08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184" y="400050"/>
            <a:ext cx="8596668" cy="1320800"/>
          </a:xfrm>
        </p:spPr>
        <p:txBody>
          <a:bodyPr/>
          <a:lstStyle/>
          <a:p>
            <a:r>
              <a:rPr lang="zh-TW" altLang="en-US" dirty="0"/>
              <a:t>作業一：</a:t>
            </a:r>
            <a:r>
              <a:rPr lang="en-US" altLang="zh-TW" dirty="0"/>
              <a:t>LCD</a:t>
            </a:r>
            <a:r>
              <a:rPr lang="zh-TW" altLang="en-US" dirty="0"/>
              <a:t> 設定位址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D1F0964-B3CD-4169-B442-119F6EB30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1366837"/>
            <a:ext cx="8286750" cy="53625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78C2962-6345-448F-B5C6-9F5AFED01BF0}"/>
              </a:ext>
            </a:extLst>
          </p:cNvPr>
          <p:cNvSpPr/>
          <p:nvPr/>
        </p:nvSpPr>
        <p:spPr>
          <a:xfrm>
            <a:off x="6657974" y="5695950"/>
            <a:ext cx="1800225" cy="9429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699B6AD-57D7-49A4-9518-4AE071985C22}"/>
              </a:ext>
            </a:extLst>
          </p:cNvPr>
          <p:cNvSpPr/>
          <p:nvPr/>
        </p:nvSpPr>
        <p:spPr>
          <a:xfrm>
            <a:off x="6200775" y="5695950"/>
            <a:ext cx="457199" cy="9429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AC45362-F7A5-4EA7-B8E6-9B5C5D12EEB0}"/>
              </a:ext>
            </a:extLst>
          </p:cNvPr>
          <p:cNvSpPr/>
          <p:nvPr/>
        </p:nvSpPr>
        <p:spPr>
          <a:xfrm>
            <a:off x="2524125" y="2216149"/>
            <a:ext cx="428625" cy="111760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9FA70E1-AFD2-4755-B9F4-1315DE6C01D8}"/>
              </a:ext>
            </a:extLst>
          </p:cNvPr>
          <p:cNvSpPr txBox="1"/>
          <p:nvPr/>
        </p:nvSpPr>
        <p:spPr>
          <a:xfrm>
            <a:off x="6496403" y="5020688"/>
            <a:ext cx="2123365" cy="584775"/>
          </a:xfrm>
          <a:prstGeom prst="rect">
            <a:avLst/>
          </a:prstGeom>
          <a:solidFill>
            <a:schemeClr val="bg1">
              <a:alpha val="5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b="1" dirty="0">
                <a:solidFill>
                  <a:srgbClr val="FF0000"/>
                </a:solidFill>
              </a:rPr>
              <a:t>data=4’h6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6E91097-7845-41C9-8A1B-776F874AC652}"/>
              </a:ext>
            </a:extLst>
          </p:cNvPr>
          <p:cNvSpPr txBox="1"/>
          <p:nvPr/>
        </p:nvSpPr>
        <p:spPr>
          <a:xfrm>
            <a:off x="3918122" y="5605463"/>
            <a:ext cx="2209801" cy="1077218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rgbClr val="FF0000"/>
                </a:solidFill>
              </a:rPr>
              <a:t>位址模式</a:t>
            </a:r>
            <a:r>
              <a:rPr lang="en-US" altLang="zh-TW" sz="3200" b="1" dirty="0">
                <a:solidFill>
                  <a:srgbClr val="FF0000"/>
                </a:solidFill>
              </a:rPr>
              <a:t>(mod=1)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74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F49DA4-3E7A-4098-838E-E9CD7019D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79425"/>
            <a:ext cx="9771591" cy="1320800"/>
          </a:xfrm>
        </p:spPr>
        <p:txBody>
          <a:bodyPr/>
          <a:lstStyle/>
          <a:p>
            <a:r>
              <a:rPr lang="zh-TW" altLang="en-US" dirty="0"/>
              <a:t>作業一：</a:t>
            </a:r>
            <a:r>
              <a:rPr lang="en-US" altLang="zh-TW" dirty="0"/>
              <a:t>LCD</a:t>
            </a:r>
            <a:r>
              <a:rPr lang="zh-TW" altLang="en-US" dirty="0"/>
              <a:t> 設定顯示資料 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只能輸入</a:t>
            </a:r>
            <a:r>
              <a:rPr lang="en-US" altLang="zh-TW" dirty="0"/>
              <a:t>0~9</a:t>
            </a:r>
            <a:r>
              <a:rPr lang="zh-TW" altLang="en-US" dirty="0"/>
              <a:t>，其餘的應該輸出</a:t>
            </a:r>
            <a:r>
              <a:rPr lang="zh-TW" altLang="en-US" b="1" dirty="0"/>
              <a:t>空白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0BF4AE-001C-464F-8420-0D14D4FEB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AF7F9C3-D072-47D1-BD6B-837D2A971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37" y="1800225"/>
            <a:ext cx="7896225" cy="50577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AF5E657-7506-4ADA-BE14-D6D14316F772}"/>
              </a:ext>
            </a:extLst>
          </p:cNvPr>
          <p:cNvSpPr/>
          <p:nvPr/>
        </p:nvSpPr>
        <p:spPr>
          <a:xfrm>
            <a:off x="6891337" y="5871269"/>
            <a:ext cx="1800225" cy="9429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0382AA8-8A7F-4E8B-B23B-73823C3C523D}"/>
              </a:ext>
            </a:extLst>
          </p:cNvPr>
          <p:cNvSpPr/>
          <p:nvPr/>
        </p:nvSpPr>
        <p:spPr>
          <a:xfrm>
            <a:off x="6434138" y="5871269"/>
            <a:ext cx="457199" cy="9429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0DBF13-DE79-4CA8-B599-B73121D83463}"/>
              </a:ext>
            </a:extLst>
          </p:cNvPr>
          <p:cNvSpPr/>
          <p:nvPr/>
        </p:nvSpPr>
        <p:spPr>
          <a:xfrm>
            <a:off x="2757488" y="2391468"/>
            <a:ext cx="428625" cy="111760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D54143C-BF21-4760-9FD6-3E472B1CB259}"/>
              </a:ext>
            </a:extLst>
          </p:cNvPr>
          <p:cNvSpPr txBox="1"/>
          <p:nvPr/>
        </p:nvSpPr>
        <p:spPr>
          <a:xfrm>
            <a:off x="6729766" y="5196007"/>
            <a:ext cx="2123365" cy="584775"/>
          </a:xfrm>
          <a:prstGeom prst="rect">
            <a:avLst/>
          </a:prstGeom>
          <a:solidFill>
            <a:schemeClr val="bg1">
              <a:alpha val="5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b="1" dirty="0">
                <a:solidFill>
                  <a:srgbClr val="FF0000"/>
                </a:solidFill>
              </a:rPr>
              <a:t>data=4’h6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37273B6-8B25-4A63-A4C6-B666836D68BF}"/>
              </a:ext>
            </a:extLst>
          </p:cNvPr>
          <p:cNvSpPr txBox="1"/>
          <p:nvPr/>
        </p:nvSpPr>
        <p:spPr>
          <a:xfrm>
            <a:off x="4151485" y="5780782"/>
            <a:ext cx="2209801" cy="1077218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rgbClr val="FF0000"/>
                </a:solidFill>
              </a:rPr>
              <a:t>數值模式</a:t>
            </a:r>
            <a:r>
              <a:rPr lang="en-US" altLang="zh-TW" sz="3200" b="1" dirty="0">
                <a:solidFill>
                  <a:srgbClr val="FF0000"/>
                </a:solidFill>
              </a:rPr>
              <a:t>(mod=0)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0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BA3370-45A5-42E0-8376-7114B4CD0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作業二：遙控器控制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DC510D9-C032-4E8B-9380-1039589D1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57401"/>
            <a:ext cx="8596668" cy="3983962"/>
          </a:xfrm>
        </p:spPr>
        <p:txBody>
          <a:bodyPr/>
          <a:lstStyle/>
          <a:p>
            <a:r>
              <a:rPr lang="zh-TW" altLang="en-US" dirty="0"/>
              <a:t>輸入：</a:t>
            </a:r>
            <a:endParaRPr lang="en-US" altLang="zh-TW" dirty="0"/>
          </a:p>
          <a:p>
            <a:pPr lvl="1"/>
            <a:r>
              <a:rPr lang="en-US" altLang="zh-TW" dirty="0"/>
              <a:t>IR</a:t>
            </a:r>
            <a:r>
              <a:rPr lang="zh-TW" altLang="en-US" dirty="0"/>
              <a:t>接收器</a:t>
            </a:r>
            <a:r>
              <a:rPr lang="en-US" altLang="zh-TW" dirty="0"/>
              <a:t>:1bit</a:t>
            </a:r>
          </a:p>
          <a:p>
            <a:r>
              <a:rPr lang="zh-TW" altLang="en-US" dirty="0"/>
              <a:t>輸出：</a:t>
            </a:r>
            <a:endParaRPr lang="en-US" altLang="zh-TW" dirty="0"/>
          </a:p>
          <a:p>
            <a:pPr lvl="1"/>
            <a:r>
              <a:rPr lang="en-US" altLang="zh-TW" dirty="0"/>
              <a:t>LEDR:18bit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645886-9024-4CB2-97AB-0C4472ADC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205" y="2330450"/>
            <a:ext cx="6509420" cy="3992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B351EBA-E8D7-468A-ABDB-D11343485EDA}"/>
              </a:ext>
            </a:extLst>
          </p:cNvPr>
          <p:cNvSpPr/>
          <p:nvPr/>
        </p:nvSpPr>
        <p:spPr>
          <a:xfrm>
            <a:off x="9463088" y="4566344"/>
            <a:ext cx="1500188" cy="175670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94D1788-C7D4-4015-9DD4-4B2D15C10533}"/>
              </a:ext>
            </a:extLst>
          </p:cNvPr>
          <p:cNvSpPr txBox="1"/>
          <p:nvPr/>
        </p:nvSpPr>
        <p:spPr>
          <a:xfrm>
            <a:off x="6207659" y="4906086"/>
            <a:ext cx="3160886" cy="1077218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rgbClr val="FF0000"/>
                </a:solidFill>
              </a:rPr>
              <a:t>這個作業只會</a:t>
            </a:r>
            <a:endParaRPr lang="en-US" altLang="zh-TW" sz="3200" b="1" dirty="0">
              <a:solidFill>
                <a:srgbClr val="FF0000"/>
              </a:solidFill>
            </a:endParaRPr>
          </a:p>
          <a:p>
            <a:pPr algn="ctr"/>
            <a:r>
              <a:rPr lang="zh-TW" altLang="en-US" sz="3200" b="1" dirty="0">
                <a:solidFill>
                  <a:srgbClr val="FF0000"/>
                </a:solidFill>
              </a:rPr>
              <a:t>用到這三個按鍵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18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1233B8-8C53-404C-A448-50FF740E1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作業二：遙控器控制   按下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ADD0F-1F56-42E0-810D-1393C11EB7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92" t="56143" r="1903" b="30975"/>
          <a:stretch/>
        </p:blipFill>
        <p:spPr bwMode="auto">
          <a:xfrm>
            <a:off x="6286500" y="609600"/>
            <a:ext cx="1543050" cy="51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1BC960D-79B2-44F6-AC76-D0AFF8EF1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738313"/>
            <a:ext cx="7153643" cy="186213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71448AE-3D34-42B5-BB59-BB6FAA886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5650" y="4586287"/>
            <a:ext cx="8096250" cy="2066925"/>
          </a:xfrm>
          <a:prstGeom prst="rect">
            <a:avLst/>
          </a:prstGeom>
        </p:spPr>
      </p:pic>
      <p:sp>
        <p:nvSpPr>
          <p:cNvPr id="7" name="箭號: 向下 6">
            <a:extLst>
              <a:ext uri="{FF2B5EF4-FFF2-40B4-BE49-F238E27FC236}">
                <a16:creationId xmlns:a16="http://schemas.microsoft.com/office/drawing/2014/main" id="{A53F4838-D279-4513-A429-BB0DFCE044D7}"/>
              </a:ext>
            </a:extLst>
          </p:cNvPr>
          <p:cNvSpPr/>
          <p:nvPr/>
        </p:nvSpPr>
        <p:spPr>
          <a:xfrm rot="19323278">
            <a:off x="5019675" y="3646348"/>
            <a:ext cx="714375" cy="9652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2CC4486-9826-49DB-B0DE-75A0013F9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584" y="3940507"/>
            <a:ext cx="8596668" cy="1974188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每按一次，</a:t>
            </a:r>
            <a:r>
              <a:rPr lang="en-US" altLang="zh-TW" b="1" dirty="0"/>
              <a:t>LED</a:t>
            </a:r>
            <a:r>
              <a:rPr lang="zh-TW" altLang="en-US" b="1" dirty="0"/>
              <a:t>會往右多亮一顆</a:t>
            </a:r>
            <a:endParaRPr lang="en-US" altLang="zh-TW" b="1" dirty="0"/>
          </a:p>
          <a:p>
            <a:pPr marL="0" indent="0">
              <a:buNone/>
            </a:pPr>
            <a:r>
              <a:rPr lang="zh-TW" altLang="en-US" b="1" dirty="0"/>
              <a:t>，直到</a:t>
            </a:r>
            <a:r>
              <a:rPr lang="en-US" altLang="zh-TW" b="1" dirty="0"/>
              <a:t>18</a:t>
            </a:r>
            <a:r>
              <a:rPr lang="zh-TW" altLang="en-US" b="1" dirty="0"/>
              <a:t>個</a:t>
            </a:r>
            <a:r>
              <a:rPr lang="en-US" altLang="zh-TW" b="1" dirty="0"/>
              <a:t>LED</a:t>
            </a:r>
            <a:r>
              <a:rPr lang="zh-TW" altLang="en-US" b="1" dirty="0"/>
              <a:t>燈全亮</a:t>
            </a:r>
            <a:endParaRPr lang="en-US" altLang="zh-TW" b="1" dirty="0"/>
          </a:p>
        </p:txBody>
      </p:sp>
    </p:spTree>
    <p:extLst>
      <p:ext uri="{BB962C8B-B14F-4D97-AF65-F5344CB8AC3E}">
        <p14:creationId xmlns:p14="http://schemas.microsoft.com/office/powerpoint/2010/main" val="404342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1233B8-8C53-404C-A448-50FF740E1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作業二：遙控器控制   按下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ADD0F-1F56-42E0-810D-1393C11EB7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27" t="70084" r="1768" b="17034"/>
          <a:stretch/>
        </p:blipFill>
        <p:spPr bwMode="auto">
          <a:xfrm>
            <a:off x="6286500" y="609600"/>
            <a:ext cx="1543050" cy="51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1BC960D-79B2-44F6-AC76-D0AFF8EF1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909" y="4869197"/>
            <a:ext cx="7153643" cy="186213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71448AE-3D34-42B5-BB59-BB6FAA886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584" y="1571807"/>
            <a:ext cx="7742766" cy="1976683"/>
          </a:xfrm>
          <a:prstGeom prst="rect">
            <a:avLst/>
          </a:prstGeom>
        </p:spPr>
      </p:pic>
      <p:sp>
        <p:nvSpPr>
          <p:cNvPr id="7" name="箭號: 向下 6">
            <a:extLst>
              <a:ext uri="{FF2B5EF4-FFF2-40B4-BE49-F238E27FC236}">
                <a16:creationId xmlns:a16="http://schemas.microsoft.com/office/drawing/2014/main" id="{A53F4838-D279-4513-A429-BB0DFCE044D7}"/>
              </a:ext>
            </a:extLst>
          </p:cNvPr>
          <p:cNvSpPr/>
          <p:nvPr/>
        </p:nvSpPr>
        <p:spPr>
          <a:xfrm rot="19323278">
            <a:off x="5019675" y="3646348"/>
            <a:ext cx="714375" cy="9652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2CC4486-9826-49DB-B0DE-75A0013F9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584" y="3940507"/>
            <a:ext cx="8596668" cy="1974188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每按一次，</a:t>
            </a:r>
            <a:r>
              <a:rPr lang="en-US" altLang="zh-TW" b="1" dirty="0"/>
              <a:t>LED</a:t>
            </a:r>
            <a:r>
              <a:rPr lang="zh-TW" altLang="en-US" b="1" dirty="0"/>
              <a:t>會往右多暗一顆</a:t>
            </a:r>
            <a:endParaRPr lang="en-US" altLang="zh-TW" b="1" dirty="0"/>
          </a:p>
          <a:p>
            <a:pPr marL="0" indent="0">
              <a:buNone/>
            </a:pPr>
            <a:r>
              <a:rPr lang="zh-TW" altLang="en-US" b="1" dirty="0"/>
              <a:t>，直到</a:t>
            </a:r>
            <a:r>
              <a:rPr lang="en-US" altLang="zh-TW" b="1" dirty="0"/>
              <a:t>18</a:t>
            </a:r>
            <a:r>
              <a:rPr lang="zh-TW" altLang="en-US" b="1" dirty="0"/>
              <a:t>個</a:t>
            </a:r>
            <a:r>
              <a:rPr lang="en-US" altLang="zh-TW" b="1" dirty="0"/>
              <a:t>LED</a:t>
            </a:r>
            <a:r>
              <a:rPr lang="zh-TW" altLang="en-US" b="1" dirty="0"/>
              <a:t>燈全滅</a:t>
            </a:r>
            <a:endParaRPr lang="en-US" altLang="zh-TW" b="1" dirty="0"/>
          </a:p>
        </p:txBody>
      </p:sp>
    </p:spTree>
    <p:extLst>
      <p:ext uri="{BB962C8B-B14F-4D97-AF65-F5344CB8AC3E}">
        <p14:creationId xmlns:p14="http://schemas.microsoft.com/office/powerpoint/2010/main" val="40217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1233B8-8C53-404C-A448-50FF740E1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作業二：遙控器控制   按下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ADD0F-1F56-42E0-810D-1393C11EB7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27" t="83460" r="1768" b="3658"/>
          <a:stretch/>
        </p:blipFill>
        <p:spPr bwMode="auto">
          <a:xfrm>
            <a:off x="6286500" y="609600"/>
            <a:ext cx="1543050" cy="51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2CC4486-9826-49DB-B0DE-75A0013F9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8699" y="1137650"/>
            <a:ext cx="3395663" cy="766401"/>
          </a:xfrm>
        </p:spPr>
        <p:txBody>
          <a:bodyPr/>
          <a:lstStyle/>
          <a:p>
            <a:pPr marL="0" indent="0">
              <a:buNone/>
            </a:pPr>
            <a:r>
              <a:rPr lang="zh-TW" altLang="en-US" b="1" dirty="0"/>
              <a:t>第一次按下，會將</a:t>
            </a:r>
            <a:r>
              <a:rPr lang="en-US" altLang="zh-TW" b="1" dirty="0"/>
              <a:t>LED</a:t>
            </a:r>
            <a:r>
              <a:rPr lang="zh-TW" altLang="en-US" b="1" dirty="0"/>
              <a:t>全部熄滅</a:t>
            </a:r>
            <a:endParaRPr lang="en-US" altLang="zh-TW" b="1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947637A-1519-4EDF-9CA1-80BA7E114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62" y="1520851"/>
            <a:ext cx="7877175" cy="13716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3C9DD3C-BA01-47BF-9528-65016B860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7637" y="3306010"/>
            <a:ext cx="8086725" cy="1524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9076A67-1EAA-4EF2-B100-9C179B064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562" y="5351067"/>
            <a:ext cx="7877175" cy="1371600"/>
          </a:xfrm>
          <a:prstGeom prst="rect">
            <a:avLst/>
          </a:prstGeom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C9C62082-DD73-4900-8F0B-7093DCF87EFA}"/>
              </a:ext>
            </a:extLst>
          </p:cNvPr>
          <p:cNvSpPr txBox="1">
            <a:spLocks/>
          </p:cNvSpPr>
          <p:nvPr/>
        </p:nvSpPr>
        <p:spPr>
          <a:xfrm>
            <a:off x="8648698" y="6195495"/>
            <a:ext cx="3395663" cy="766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zh-TW" altLang="en-US" b="1" dirty="0"/>
              <a:t>按下第二下，會將原本</a:t>
            </a:r>
            <a:r>
              <a:rPr lang="en-US" altLang="zh-TW" b="1" dirty="0"/>
              <a:t>LED</a:t>
            </a:r>
            <a:r>
              <a:rPr lang="zh-TW" altLang="en-US" b="1" dirty="0"/>
              <a:t>還原</a:t>
            </a:r>
            <a:endParaRPr lang="en-US" altLang="zh-TW" b="1" dirty="0"/>
          </a:p>
        </p:txBody>
      </p:sp>
      <p:sp>
        <p:nvSpPr>
          <p:cNvPr id="12" name="箭號: 上彎 11">
            <a:extLst>
              <a:ext uri="{FF2B5EF4-FFF2-40B4-BE49-F238E27FC236}">
                <a16:creationId xmlns:a16="http://schemas.microsoft.com/office/drawing/2014/main" id="{85137916-9FEB-46E4-B3AC-0C527A9FFFEE}"/>
              </a:ext>
            </a:extLst>
          </p:cNvPr>
          <p:cNvSpPr/>
          <p:nvPr/>
        </p:nvSpPr>
        <p:spPr>
          <a:xfrm rot="10800000" flipH="1">
            <a:off x="8553448" y="2114548"/>
            <a:ext cx="2000251" cy="97155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上彎 12">
            <a:extLst>
              <a:ext uri="{FF2B5EF4-FFF2-40B4-BE49-F238E27FC236}">
                <a16:creationId xmlns:a16="http://schemas.microsoft.com/office/drawing/2014/main" id="{571B4A71-2160-4508-B474-BF86CE2CE7EB}"/>
              </a:ext>
            </a:extLst>
          </p:cNvPr>
          <p:cNvSpPr/>
          <p:nvPr/>
        </p:nvSpPr>
        <p:spPr>
          <a:xfrm rot="16200000" flipH="1">
            <a:off x="8928298" y="4411465"/>
            <a:ext cx="1036242" cy="2214561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680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05A97A-5BAA-4CD2-9CEC-2B848A6E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作業三：</a:t>
            </a:r>
            <a:r>
              <a:rPr lang="en-US" altLang="zh-TW" dirty="0"/>
              <a:t>0~99999</a:t>
            </a:r>
            <a:r>
              <a:rPr lang="zh-TW" altLang="en-US" dirty="0"/>
              <a:t>　計算機　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3969B39B-D2AF-4109-A579-F26D365B2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57401"/>
            <a:ext cx="4259471" cy="3983962"/>
          </a:xfrm>
        </p:spPr>
        <p:txBody>
          <a:bodyPr/>
          <a:lstStyle/>
          <a:p>
            <a:r>
              <a:rPr lang="zh-TW" altLang="en-US" dirty="0"/>
              <a:t>輸入：</a:t>
            </a:r>
            <a:endParaRPr lang="en-US" altLang="zh-TW" dirty="0"/>
          </a:p>
          <a:p>
            <a:pPr lvl="1"/>
            <a:r>
              <a:rPr lang="en-US" altLang="zh-TW" dirty="0"/>
              <a:t>IR</a:t>
            </a:r>
            <a:r>
              <a:rPr lang="zh-TW" altLang="en-US" dirty="0"/>
              <a:t>接收器</a:t>
            </a:r>
            <a:r>
              <a:rPr lang="en-US" altLang="zh-TW" dirty="0"/>
              <a:t>:1bit</a:t>
            </a:r>
          </a:p>
          <a:p>
            <a:r>
              <a:rPr lang="zh-TW" altLang="en-US" dirty="0"/>
              <a:t>輸出：</a:t>
            </a:r>
            <a:endParaRPr lang="en-US" altLang="zh-TW" dirty="0"/>
          </a:p>
          <a:p>
            <a:pPr lvl="1"/>
            <a:r>
              <a:rPr lang="en-US" altLang="zh-TW" dirty="0"/>
              <a:t>LCD:</a:t>
            </a:r>
            <a:r>
              <a:rPr lang="zh-TW" altLang="en-US" dirty="0"/>
              <a:t> </a:t>
            </a:r>
            <a:r>
              <a:rPr lang="en-US" altLang="zh-TW" dirty="0"/>
              <a:t>8bit</a:t>
            </a:r>
            <a:r>
              <a:rPr lang="zh-TW" altLang="en-US" dirty="0"/>
              <a:t>的資料 </a:t>
            </a:r>
            <a:r>
              <a:rPr lang="en-US" altLang="zh-TW" dirty="0"/>
              <a:t>+</a:t>
            </a:r>
            <a:r>
              <a:rPr lang="zh-TW" altLang="en-US" dirty="0"/>
              <a:t> </a:t>
            </a:r>
            <a:r>
              <a:rPr lang="en-US" altLang="zh-TW" dirty="0"/>
              <a:t>3bit</a:t>
            </a:r>
            <a:r>
              <a:rPr lang="zh-TW" altLang="en-US" dirty="0"/>
              <a:t> 的控制線</a:t>
            </a:r>
            <a:endParaRPr lang="en-US" altLang="zh-TW" dirty="0"/>
          </a:p>
          <a:p>
            <a:pPr lvl="1"/>
            <a:endParaRPr lang="en-US" altLang="zh-TW" dirty="0"/>
          </a:p>
          <a:p>
            <a:r>
              <a:rPr lang="zh-TW" altLang="en-US" dirty="0"/>
              <a:t>此計算機只有</a:t>
            </a:r>
            <a:r>
              <a:rPr lang="en-US" altLang="zh-TW" dirty="0"/>
              <a:t>+</a:t>
            </a:r>
            <a:r>
              <a:rPr lang="zh-TW" altLang="en-US" dirty="0"/>
              <a:t>和*的功能</a:t>
            </a:r>
            <a:endParaRPr lang="en-US" altLang="zh-TW" dirty="0"/>
          </a:p>
          <a:p>
            <a:r>
              <a:rPr lang="zh-TW" altLang="en-US" dirty="0"/>
              <a:t>輸入和輸出都需介於</a:t>
            </a:r>
            <a:r>
              <a:rPr lang="en-US" altLang="zh-TW" dirty="0"/>
              <a:t>0~99999</a:t>
            </a:r>
          </a:p>
          <a:p>
            <a:r>
              <a:rPr lang="zh-TW" altLang="en-US" dirty="0">
                <a:solidFill>
                  <a:srgbClr val="FF0000"/>
                </a:solidFill>
              </a:rPr>
              <a:t>此作業</a:t>
            </a:r>
            <a:r>
              <a:rPr lang="zh-TW" altLang="en-US" b="1" dirty="0">
                <a:solidFill>
                  <a:srgbClr val="FF0000"/>
                </a:solidFill>
              </a:rPr>
              <a:t>不會</a:t>
            </a:r>
            <a:r>
              <a:rPr lang="en-US" altLang="zh-TW" dirty="0">
                <a:solidFill>
                  <a:srgbClr val="FF0000"/>
                </a:solidFill>
              </a:rPr>
              <a:t>Demo</a:t>
            </a:r>
            <a:r>
              <a:rPr lang="zh-TW" altLang="en-US" dirty="0">
                <a:solidFill>
                  <a:srgbClr val="FF0000"/>
                </a:solidFill>
              </a:rPr>
              <a:t>輸出結果超過</a:t>
            </a:r>
            <a:r>
              <a:rPr lang="en-US" altLang="zh-TW" dirty="0">
                <a:solidFill>
                  <a:srgbClr val="FF0000"/>
                </a:solidFill>
              </a:rPr>
              <a:t>99999</a:t>
            </a:r>
            <a:r>
              <a:rPr lang="zh-TW" altLang="en-US" dirty="0">
                <a:solidFill>
                  <a:srgbClr val="FF0000"/>
                </a:solidFill>
              </a:rPr>
              <a:t>的資料輸入</a:t>
            </a:r>
            <a:endParaRPr lang="en-US" altLang="zh-TW" b="1" dirty="0">
              <a:solidFill>
                <a:srgbClr val="FF0000"/>
              </a:solidFill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7476C11D-55A9-4C38-A859-F823DC46A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246" y="2330450"/>
            <a:ext cx="6509420" cy="3992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083EC84-13FC-452F-B3C3-F76CFB7EB127}"/>
              </a:ext>
            </a:extLst>
          </p:cNvPr>
          <p:cNvSpPr/>
          <p:nvPr/>
        </p:nvSpPr>
        <p:spPr>
          <a:xfrm>
            <a:off x="5099578" y="2852935"/>
            <a:ext cx="4719637" cy="225246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FE85086-6616-4082-B2F2-20758CF003B7}"/>
              </a:ext>
            </a:extLst>
          </p:cNvPr>
          <p:cNvSpPr txBox="1"/>
          <p:nvPr/>
        </p:nvSpPr>
        <p:spPr>
          <a:xfrm>
            <a:off x="6044675" y="1775717"/>
            <a:ext cx="3160886" cy="1077218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rgbClr val="FF0000"/>
                </a:solidFill>
              </a:rPr>
              <a:t>這個作業會</a:t>
            </a:r>
            <a:endParaRPr lang="en-US" altLang="zh-TW" sz="3200" b="1" dirty="0">
              <a:solidFill>
                <a:srgbClr val="FF0000"/>
              </a:solidFill>
            </a:endParaRPr>
          </a:p>
          <a:p>
            <a:pPr algn="ctr"/>
            <a:r>
              <a:rPr lang="zh-TW" altLang="en-US" sz="3200" b="1" dirty="0">
                <a:solidFill>
                  <a:srgbClr val="FF0000"/>
                </a:solidFill>
              </a:rPr>
              <a:t>用到這些按鍵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1494D6-4FC4-4973-9C8D-BF18E2FD3EA0}"/>
              </a:ext>
            </a:extLst>
          </p:cNvPr>
          <p:cNvSpPr/>
          <p:nvPr/>
        </p:nvSpPr>
        <p:spPr>
          <a:xfrm>
            <a:off x="6682143" y="5105400"/>
            <a:ext cx="3137072" cy="6000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51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05A97A-5BAA-4CD2-9CEC-2B848A6E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作業三：計算機　 狀態</a:t>
            </a:r>
            <a:r>
              <a:rPr lang="en-US" altLang="zh-TW" dirty="0"/>
              <a:t>1</a:t>
            </a:r>
            <a:r>
              <a:rPr lang="zh-TW" altLang="en-US" dirty="0"/>
              <a:t>：輸入數值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7476C11D-55A9-4C38-A859-F823DC46A5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15" r="26046" b="15468"/>
          <a:stretch/>
        </p:blipFill>
        <p:spPr bwMode="auto">
          <a:xfrm>
            <a:off x="6700697" y="1543050"/>
            <a:ext cx="4813969" cy="227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083EC84-13FC-452F-B3C3-F76CFB7EB127}"/>
              </a:ext>
            </a:extLst>
          </p:cNvPr>
          <p:cNvSpPr/>
          <p:nvPr/>
        </p:nvSpPr>
        <p:spPr>
          <a:xfrm>
            <a:off x="6795029" y="1543050"/>
            <a:ext cx="4719637" cy="1676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1494D6-4FC4-4973-9C8D-BF18E2FD3EA0}"/>
              </a:ext>
            </a:extLst>
          </p:cNvPr>
          <p:cNvSpPr/>
          <p:nvPr/>
        </p:nvSpPr>
        <p:spPr>
          <a:xfrm>
            <a:off x="8377594" y="3219450"/>
            <a:ext cx="1547457" cy="6000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9C91B89-03FC-4DE0-B797-62AD28540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89" y="1803400"/>
            <a:ext cx="4505325" cy="214312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ACD9A6D-F413-4333-A5F9-58E6EB7E5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5668" y="4508500"/>
            <a:ext cx="4495800" cy="2133600"/>
          </a:xfrm>
          <a:prstGeom prst="rect">
            <a:avLst/>
          </a:prstGeom>
        </p:spPr>
      </p:pic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E1D45275-CF8E-4CB2-8DAE-D425772038CD}"/>
              </a:ext>
            </a:extLst>
          </p:cNvPr>
          <p:cNvSpPr txBox="1">
            <a:spLocks/>
          </p:cNvSpPr>
          <p:nvPr/>
        </p:nvSpPr>
        <p:spPr>
          <a:xfrm flipH="1">
            <a:off x="400049" y="5323371"/>
            <a:ext cx="4219575" cy="10362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zh-TW" altLang="en-US" sz="1600" b="1" dirty="0"/>
              <a:t>依序按下遙控器的</a:t>
            </a:r>
            <a:r>
              <a:rPr lang="en-US" altLang="zh-TW" sz="1600" b="1" dirty="0"/>
              <a:t>3,4,5</a:t>
            </a:r>
          </a:p>
          <a:p>
            <a:pPr marL="0" indent="0">
              <a:buFont typeface="Wingdings 3" charset="2"/>
              <a:buNone/>
            </a:pPr>
            <a:r>
              <a:rPr lang="zh-TW" altLang="en-US" sz="1600" b="1" dirty="0"/>
              <a:t>輸入數值不應超過</a:t>
            </a:r>
            <a:r>
              <a:rPr lang="en-US" altLang="zh-TW" sz="1600" b="1" dirty="0"/>
              <a:t>5</a:t>
            </a:r>
            <a:r>
              <a:rPr lang="zh-TW" altLang="en-US" sz="1600" b="1" dirty="0"/>
              <a:t>個</a:t>
            </a:r>
            <a:endParaRPr lang="en-US" altLang="zh-TW" sz="1600" b="1" dirty="0"/>
          </a:p>
          <a:p>
            <a:pPr marL="0" indent="0">
              <a:buFont typeface="Wingdings 3" charset="2"/>
              <a:buNone/>
            </a:pPr>
            <a:r>
              <a:rPr lang="zh-TW" altLang="en-US" sz="2000" b="1" dirty="0">
                <a:solidFill>
                  <a:srgbClr val="FF0000"/>
                </a:solidFill>
              </a:rPr>
              <a:t>不會</a:t>
            </a:r>
            <a:r>
              <a:rPr lang="en-US" altLang="zh-TW" sz="2000" b="1" dirty="0">
                <a:solidFill>
                  <a:srgbClr val="FF0000"/>
                </a:solidFill>
              </a:rPr>
              <a:t>DEMO</a:t>
            </a:r>
            <a:r>
              <a:rPr lang="zh-TW" altLang="en-US" sz="2000" b="1" dirty="0">
                <a:solidFill>
                  <a:srgbClr val="FF0000"/>
                </a:solidFill>
              </a:rPr>
              <a:t>輸入數值超過</a:t>
            </a:r>
            <a:r>
              <a:rPr lang="en-US" altLang="zh-TW" sz="2000" b="1" dirty="0">
                <a:solidFill>
                  <a:srgbClr val="FF0000"/>
                </a:solidFill>
              </a:rPr>
              <a:t>5</a:t>
            </a:r>
            <a:r>
              <a:rPr lang="zh-TW" altLang="en-US" sz="2000" b="1" dirty="0">
                <a:solidFill>
                  <a:srgbClr val="FF0000"/>
                </a:solidFill>
              </a:rPr>
              <a:t>個的情況</a:t>
            </a:r>
            <a:endParaRPr lang="en-US" altLang="zh-TW" sz="2000" b="1" dirty="0">
              <a:solidFill>
                <a:srgbClr val="FF0000"/>
              </a:solidFill>
            </a:endParaRPr>
          </a:p>
        </p:txBody>
      </p:sp>
      <p:sp>
        <p:nvSpPr>
          <p:cNvPr id="14" name="箭號: 上彎 13">
            <a:extLst>
              <a:ext uri="{FF2B5EF4-FFF2-40B4-BE49-F238E27FC236}">
                <a16:creationId xmlns:a16="http://schemas.microsoft.com/office/drawing/2014/main" id="{9D960BBF-4307-4391-B326-6463DBF67676}"/>
              </a:ext>
            </a:extLst>
          </p:cNvPr>
          <p:cNvSpPr/>
          <p:nvPr/>
        </p:nvSpPr>
        <p:spPr>
          <a:xfrm rot="16200000" flipH="1" flipV="1">
            <a:off x="3363319" y="3706259"/>
            <a:ext cx="1036242" cy="1857378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558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05A97A-5BAA-4CD2-9CEC-2B848A6E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作業三：計算機　 狀態１到２：選擇運算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7476C11D-55A9-4C38-A859-F823DC46A5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5" t="15050" r="50111" b="72306"/>
          <a:stretch/>
        </p:blipFill>
        <p:spPr bwMode="auto">
          <a:xfrm>
            <a:off x="8076921" y="2009775"/>
            <a:ext cx="3119577" cy="50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81494D6-4FC4-4973-9C8D-BF18E2FD3EA0}"/>
              </a:ext>
            </a:extLst>
          </p:cNvPr>
          <p:cNvSpPr/>
          <p:nvPr/>
        </p:nvSpPr>
        <p:spPr>
          <a:xfrm>
            <a:off x="8121198" y="2009776"/>
            <a:ext cx="3075300" cy="4826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E1D45275-CF8E-4CB2-8DAE-D425772038CD}"/>
              </a:ext>
            </a:extLst>
          </p:cNvPr>
          <p:cNvSpPr txBox="1">
            <a:spLocks/>
          </p:cNvSpPr>
          <p:nvPr/>
        </p:nvSpPr>
        <p:spPr>
          <a:xfrm flipH="1">
            <a:off x="7164214" y="2666448"/>
            <a:ext cx="4219575" cy="103624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zh-TW" altLang="en-US" sz="1600" b="1" dirty="0"/>
              <a:t>按鈕Ａ為加法，按鈕Ｂ為乘法</a:t>
            </a:r>
            <a:endParaRPr lang="en-US" altLang="zh-TW" sz="1600" b="1" dirty="0"/>
          </a:p>
          <a:p>
            <a:pPr marL="0" indent="0">
              <a:buFont typeface="Wingdings 3" charset="2"/>
              <a:buNone/>
            </a:pPr>
            <a:r>
              <a:rPr lang="zh-TW" altLang="en-US" sz="1600" b="1" dirty="0"/>
              <a:t>按下後應在指定位置顯示符號</a:t>
            </a:r>
            <a:endParaRPr lang="en-US" altLang="zh-TW" sz="1600" b="1" dirty="0"/>
          </a:p>
          <a:p>
            <a:pPr marL="0" indent="0">
              <a:buFont typeface="Wingdings 3" charset="2"/>
              <a:buNone/>
            </a:pPr>
            <a:r>
              <a:rPr lang="zh-TW" altLang="en-US" sz="1600" b="1" dirty="0"/>
              <a:t>且將原本第二行的數值要移置第一行</a:t>
            </a:r>
            <a:endParaRPr lang="en-US" altLang="zh-TW" sz="1600" b="1" dirty="0"/>
          </a:p>
          <a:p>
            <a:pPr marL="0" indent="0">
              <a:buFont typeface="Wingdings 3" charset="2"/>
              <a:buNone/>
            </a:pPr>
            <a:endParaRPr lang="en-US" altLang="zh-TW" sz="1600" b="1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80E638CA-1B06-4371-AD82-E417348EC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518" y="1626793"/>
            <a:ext cx="4495800" cy="2133600"/>
          </a:xfrm>
          <a:prstGeom prst="rect">
            <a:avLst/>
          </a:prstGeom>
        </p:spPr>
      </p:pic>
      <p:sp>
        <p:nvSpPr>
          <p:cNvPr id="15" name="箭號: 向下 14">
            <a:extLst>
              <a:ext uri="{FF2B5EF4-FFF2-40B4-BE49-F238E27FC236}">
                <a16:creationId xmlns:a16="http://schemas.microsoft.com/office/drawing/2014/main" id="{2BF9A1FC-040A-4F32-B511-1188A0821EA0}"/>
              </a:ext>
            </a:extLst>
          </p:cNvPr>
          <p:cNvSpPr/>
          <p:nvPr/>
        </p:nvSpPr>
        <p:spPr>
          <a:xfrm rot="19323278">
            <a:off x="5825562" y="3359886"/>
            <a:ext cx="714375" cy="9652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90089CD-6623-4236-BD24-B9330C584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2809" y="4442703"/>
            <a:ext cx="4533900" cy="2171700"/>
          </a:xfrm>
          <a:prstGeom prst="rect">
            <a:avLst/>
          </a:prstGeom>
        </p:spPr>
      </p:pic>
      <p:sp>
        <p:nvSpPr>
          <p:cNvPr id="4" name="箭號: 弧形左彎 3">
            <a:extLst>
              <a:ext uri="{FF2B5EF4-FFF2-40B4-BE49-F238E27FC236}">
                <a16:creationId xmlns:a16="http://schemas.microsoft.com/office/drawing/2014/main" id="{3C3521BF-A163-4AB0-A418-CCB02A9FABD6}"/>
              </a:ext>
            </a:extLst>
          </p:cNvPr>
          <p:cNvSpPr/>
          <p:nvPr/>
        </p:nvSpPr>
        <p:spPr>
          <a:xfrm flipV="1">
            <a:off x="9069213" y="5239031"/>
            <a:ext cx="409575" cy="579043"/>
          </a:xfrm>
          <a:prstGeom prst="curved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B5CD592-6AE6-4B13-A365-F4E0A888EFED}"/>
              </a:ext>
            </a:extLst>
          </p:cNvPr>
          <p:cNvSpPr/>
          <p:nvPr/>
        </p:nvSpPr>
        <p:spPr>
          <a:xfrm>
            <a:off x="7736350" y="5492338"/>
            <a:ext cx="340571" cy="42268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5FA7862-17EB-46E0-AF83-E90B6CD2EDEC}"/>
              </a:ext>
            </a:extLst>
          </p:cNvPr>
          <p:cNvSpPr txBox="1"/>
          <p:nvPr/>
        </p:nvSpPr>
        <p:spPr>
          <a:xfrm>
            <a:off x="4695825" y="3888031"/>
            <a:ext cx="1990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按下按鈕Ａ</a:t>
            </a:r>
          </a:p>
        </p:txBody>
      </p:sp>
    </p:spTree>
    <p:extLst>
      <p:ext uri="{BB962C8B-B14F-4D97-AF65-F5344CB8AC3E}">
        <p14:creationId xmlns:p14="http://schemas.microsoft.com/office/powerpoint/2010/main" val="995186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FE0B3C-A5E3-4759-BF88-62563C365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LCD (Liquid Crystal Display)</a:t>
            </a:r>
            <a:endParaRPr lang="zh-TW" altLang="en-US" dirty="0"/>
          </a:p>
        </p:txBody>
      </p:sp>
      <p:sp>
        <p:nvSpPr>
          <p:cNvPr id="4" name="內容版面配置區 4">
            <a:extLst>
              <a:ext uri="{FF2B5EF4-FFF2-40B4-BE49-F238E27FC236}">
                <a16:creationId xmlns:a16="http://schemas.microsoft.com/office/drawing/2014/main" id="{7820CB2A-B37E-4FFA-A811-D6CA787A6420}"/>
              </a:ext>
            </a:extLst>
          </p:cNvPr>
          <p:cNvSpPr txBox="1">
            <a:spLocks/>
          </p:cNvSpPr>
          <p:nvPr/>
        </p:nvSpPr>
        <p:spPr>
          <a:xfrm>
            <a:off x="1095375" y="1524000"/>
            <a:ext cx="7467600" cy="48737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每一組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有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3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條控制線</a:t>
            </a:r>
            <a:endParaRPr lang="en-US" altLang="zh-TW" dirty="0">
              <a:latin typeface="標楷體" pitchFamily="65" charset="-120"/>
              <a:ea typeface="標楷體" pitchFamily="65" charset="-120"/>
            </a:endParaRPr>
          </a:p>
          <a:p>
            <a:pPr lvl="1"/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控制線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LCD_EN:</a:t>
            </a:r>
          </a:p>
          <a:p>
            <a:pPr lvl="2"/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1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時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表示輸入給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的資料為有效</a:t>
            </a:r>
            <a:endParaRPr lang="en-US" altLang="zh-TW" dirty="0">
              <a:latin typeface="標楷體" pitchFamily="65" charset="-120"/>
              <a:ea typeface="標楷體" pitchFamily="65" charset="-120"/>
            </a:endParaRPr>
          </a:p>
          <a:p>
            <a:pPr lvl="2"/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0</a:t>
            </a:r>
            <a:r>
              <a:rPr lang="zh-TW" altLang="en-US" smtClean="0">
                <a:latin typeface="標楷體" pitchFamily="65" charset="-120"/>
                <a:ea typeface="標楷體" pitchFamily="65" charset="-120"/>
              </a:rPr>
              <a:t>時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表示輸入給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的資料為無效</a:t>
            </a:r>
            <a:endParaRPr lang="en-US" altLang="zh-TW" dirty="0">
              <a:latin typeface="標楷體" pitchFamily="65" charset="-120"/>
              <a:ea typeface="標楷體" pitchFamily="65" charset="-120"/>
            </a:endParaRPr>
          </a:p>
          <a:p>
            <a:pPr lvl="1">
              <a:lnSpc>
                <a:spcPct val="150000"/>
              </a:lnSpc>
            </a:pP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控制線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LCD_RS:</a:t>
            </a:r>
          </a:p>
          <a:p>
            <a:pPr lvl="2"/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0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時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LCD_DATA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為控制資訊</a:t>
            </a:r>
          </a:p>
          <a:p>
            <a:pPr lvl="2"/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1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時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LCD_DATA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為資料輸入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輸入至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DDRAM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 或 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CGRAM)</a:t>
            </a:r>
            <a:endParaRPr lang="zh-TW" altLang="en-US" dirty="0">
              <a:latin typeface="標楷體" pitchFamily="65" charset="-120"/>
              <a:ea typeface="標楷體" pitchFamily="65" charset="-120"/>
            </a:endParaRPr>
          </a:p>
          <a:p>
            <a:pPr lvl="1">
              <a:lnSpc>
                <a:spcPct val="150000"/>
              </a:lnSpc>
            </a:pP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控制線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LCD_RW:</a:t>
            </a:r>
          </a:p>
          <a:p>
            <a:pPr lvl="2"/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0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時為將資料寫入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</a:t>
            </a:r>
          </a:p>
          <a:p>
            <a:pPr lvl="2"/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1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時為從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讀取資料</a:t>
            </a:r>
            <a:endParaRPr lang="en-US" altLang="zh-TW" dirty="0">
              <a:latin typeface="標楷體" pitchFamily="65" charset="-120"/>
              <a:ea typeface="標楷體" pitchFamily="65" charset="-120"/>
            </a:endParaRPr>
          </a:p>
          <a:p>
            <a:pPr marL="914400" lvl="2" indent="0">
              <a:buNone/>
            </a:pP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讀取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DDRAM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 或 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CGRAM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 的資料，或者讀取忙碌旗標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)</a:t>
            </a:r>
          </a:p>
          <a:p>
            <a:pPr marL="273050" lvl="2" indent="-273050">
              <a:lnSpc>
                <a:spcPct val="150000"/>
              </a:lnSpc>
              <a:spcBef>
                <a:spcPts val="600"/>
              </a:spcBef>
              <a:buSzPct val="70000"/>
            </a:pPr>
            <a:r>
              <a:rPr lang="en-US" altLang="zh-TW" sz="2400" dirty="0">
                <a:latin typeface="標楷體" pitchFamily="65" charset="-120"/>
                <a:ea typeface="標楷體" pitchFamily="65" charset="-120"/>
              </a:rPr>
              <a:t>8</a:t>
            </a:r>
            <a:r>
              <a:rPr lang="zh-TW" altLang="en-US" sz="2400" dirty="0">
                <a:latin typeface="標楷體" pitchFamily="65" charset="-120"/>
                <a:ea typeface="標楷體" pitchFamily="65" charset="-120"/>
              </a:rPr>
              <a:t>條資料線</a:t>
            </a:r>
            <a:endParaRPr lang="en-US" altLang="zh-TW" dirty="0">
              <a:latin typeface="標楷體" pitchFamily="65" charset="-120"/>
              <a:ea typeface="標楷體" pitchFamily="65" charset="-120"/>
            </a:endParaRPr>
          </a:p>
          <a:p>
            <a:pPr lvl="1"/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LCD_DATA[0]~LCD_DATA[7]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DCEC35D-16E9-48AC-9A75-7B20E97E1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12" t="13640" r="38582" b="25465"/>
          <a:stretch/>
        </p:blipFill>
        <p:spPr bwMode="auto">
          <a:xfrm>
            <a:off x="6854741" y="711358"/>
            <a:ext cx="4241884" cy="5877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155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05A97A-5BAA-4CD2-9CEC-2B848A6E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作業三：計算機　 狀態２：輸入數值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7476C11D-55A9-4C38-A859-F823DC46A5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15" r="26046" b="15468"/>
          <a:stretch/>
        </p:blipFill>
        <p:spPr bwMode="auto">
          <a:xfrm>
            <a:off x="6700697" y="1543050"/>
            <a:ext cx="4813969" cy="227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083EC84-13FC-452F-B3C3-F76CFB7EB127}"/>
              </a:ext>
            </a:extLst>
          </p:cNvPr>
          <p:cNvSpPr/>
          <p:nvPr/>
        </p:nvSpPr>
        <p:spPr>
          <a:xfrm>
            <a:off x="6795029" y="1543050"/>
            <a:ext cx="4719637" cy="1676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1494D6-4FC4-4973-9C8D-BF18E2FD3EA0}"/>
              </a:ext>
            </a:extLst>
          </p:cNvPr>
          <p:cNvSpPr/>
          <p:nvPr/>
        </p:nvSpPr>
        <p:spPr>
          <a:xfrm>
            <a:off x="8377594" y="3219450"/>
            <a:ext cx="1547457" cy="6000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E1D45275-CF8E-4CB2-8DAE-D425772038CD}"/>
              </a:ext>
            </a:extLst>
          </p:cNvPr>
          <p:cNvSpPr txBox="1">
            <a:spLocks/>
          </p:cNvSpPr>
          <p:nvPr/>
        </p:nvSpPr>
        <p:spPr>
          <a:xfrm flipH="1">
            <a:off x="442914" y="5230103"/>
            <a:ext cx="4219575" cy="10362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zh-TW" altLang="en-US" sz="1600" b="1" dirty="0"/>
              <a:t>依序按下遙控器的</a:t>
            </a:r>
            <a:r>
              <a:rPr lang="en-US" altLang="zh-TW" sz="1600" b="1" dirty="0"/>
              <a:t>1,2,3</a:t>
            </a:r>
          </a:p>
          <a:p>
            <a:pPr marL="0" indent="0">
              <a:buFont typeface="Wingdings 3" charset="2"/>
              <a:buNone/>
            </a:pPr>
            <a:r>
              <a:rPr lang="zh-TW" altLang="en-US" sz="1600" b="1" dirty="0"/>
              <a:t>輸入數值不應超過</a:t>
            </a:r>
            <a:r>
              <a:rPr lang="en-US" altLang="zh-TW" sz="1600" b="1" dirty="0"/>
              <a:t>5</a:t>
            </a:r>
            <a:r>
              <a:rPr lang="zh-TW" altLang="en-US" sz="1600" b="1" dirty="0"/>
              <a:t>個</a:t>
            </a:r>
            <a:endParaRPr lang="en-US" altLang="zh-TW" sz="1600" b="1" dirty="0"/>
          </a:p>
          <a:p>
            <a:pPr marL="0" indent="0">
              <a:buFont typeface="Wingdings 3" charset="2"/>
              <a:buNone/>
            </a:pPr>
            <a:r>
              <a:rPr lang="zh-TW" altLang="en-US" sz="2000" b="1" dirty="0">
                <a:solidFill>
                  <a:srgbClr val="FF0000"/>
                </a:solidFill>
              </a:rPr>
              <a:t>不會</a:t>
            </a:r>
            <a:r>
              <a:rPr lang="en-US" altLang="zh-TW" sz="2000" b="1" dirty="0">
                <a:solidFill>
                  <a:srgbClr val="FF0000"/>
                </a:solidFill>
              </a:rPr>
              <a:t>DEMO</a:t>
            </a:r>
            <a:r>
              <a:rPr lang="zh-TW" altLang="en-US" sz="2000" b="1" dirty="0">
                <a:solidFill>
                  <a:srgbClr val="FF0000"/>
                </a:solidFill>
              </a:rPr>
              <a:t>輸入數值超過</a:t>
            </a:r>
            <a:r>
              <a:rPr lang="en-US" altLang="zh-TW" sz="2000" b="1" dirty="0">
                <a:solidFill>
                  <a:srgbClr val="FF0000"/>
                </a:solidFill>
              </a:rPr>
              <a:t>5</a:t>
            </a:r>
            <a:r>
              <a:rPr lang="zh-TW" altLang="en-US" sz="2000" b="1" dirty="0">
                <a:solidFill>
                  <a:srgbClr val="FF0000"/>
                </a:solidFill>
              </a:rPr>
              <a:t>個的情況</a:t>
            </a:r>
            <a:endParaRPr lang="en-US" altLang="zh-TW" sz="2000" b="1" dirty="0">
              <a:solidFill>
                <a:srgbClr val="FF0000"/>
              </a:solidFill>
            </a:endParaRPr>
          </a:p>
        </p:txBody>
      </p:sp>
      <p:sp>
        <p:nvSpPr>
          <p:cNvPr id="14" name="箭號: 上彎 13">
            <a:extLst>
              <a:ext uri="{FF2B5EF4-FFF2-40B4-BE49-F238E27FC236}">
                <a16:creationId xmlns:a16="http://schemas.microsoft.com/office/drawing/2014/main" id="{9D960BBF-4307-4391-B326-6463DBF67676}"/>
              </a:ext>
            </a:extLst>
          </p:cNvPr>
          <p:cNvSpPr/>
          <p:nvPr/>
        </p:nvSpPr>
        <p:spPr>
          <a:xfrm rot="16200000" flipH="1" flipV="1">
            <a:off x="3363319" y="3706259"/>
            <a:ext cx="1036242" cy="1857378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6798078B-BF55-44A9-B888-C69E8ED69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49" y="1774824"/>
            <a:ext cx="4533900" cy="217170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D1D17DD-D183-4043-94FF-F372475B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4448" y="4410075"/>
            <a:ext cx="451485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0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05A97A-5BAA-4CD2-9CEC-2B848A6E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作業三：計算機　 狀態２到３：取得答案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7476C11D-55A9-4C38-A859-F823DC46A5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81" t="71171" r="26046" b="15469"/>
          <a:stretch/>
        </p:blipFill>
        <p:spPr bwMode="auto">
          <a:xfrm>
            <a:off x="7726545" y="1663700"/>
            <a:ext cx="1547457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81494D6-4FC4-4973-9C8D-BF18E2FD3EA0}"/>
              </a:ext>
            </a:extLst>
          </p:cNvPr>
          <p:cNvSpPr/>
          <p:nvPr/>
        </p:nvSpPr>
        <p:spPr>
          <a:xfrm>
            <a:off x="7726545" y="1663700"/>
            <a:ext cx="1547457" cy="533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E1D45275-CF8E-4CB2-8DAE-D425772038CD}"/>
              </a:ext>
            </a:extLst>
          </p:cNvPr>
          <p:cNvSpPr txBox="1">
            <a:spLocks/>
          </p:cNvSpPr>
          <p:nvPr/>
        </p:nvSpPr>
        <p:spPr>
          <a:xfrm flipH="1">
            <a:off x="6390484" y="2392757"/>
            <a:ext cx="4267989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zh-TW" altLang="en-US" sz="2000" b="1" dirty="0">
                <a:solidFill>
                  <a:srgbClr val="FF0000"/>
                </a:solidFill>
              </a:rPr>
              <a:t>按下按鈕後即可輸出答案</a:t>
            </a:r>
            <a:endParaRPr lang="en-US" altLang="zh-TW" sz="2000" b="1" dirty="0">
              <a:solidFill>
                <a:srgbClr val="FF0000"/>
              </a:solidFill>
            </a:endParaRPr>
          </a:p>
          <a:p>
            <a:pPr marL="0" indent="0">
              <a:buFont typeface="Wingdings 3" charset="2"/>
              <a:buNone/>
            </a:pPr>
            <a:r>
              <a:rPr lang="zh-TW" altLang="en-US" sz="2000" b="1" dirty="0">
                <a:solidFill>
                  <a:srgbClr val="FF0000"/>
                </a:solidFill>
              </a:rPr>
              <a:t>此按鈕只有在狀態</a:t>
            </a:r>
            <a:r>
              <a:rPr lang="en-US" altLang="zh-TW" sz="2000" b="1" dirty="0">
                <a:solidFill>
                  <a:srgbClr val="FF0000"/>
                </a:solidFill>
              </a:rPr>
              <a:t>2</a:t>
            </a:r>
            <a:r>
              <a:rPr lang="zh-TW" altLang="en-US" sz="2000" b="1" dirty="0">
                <a:solidFill>
                  <a:srgbClr val="FF0000"/>
                </a:solidFill>
              </a:rPr>
              <a:t>的時候才有功能</a:t>
            </a:r>
            <a:endParaRPr lang="en-US" altLang="zh-TW" sz="2000" b="1" dirty="0">
              <a:solidFill>
                <a:srgbClr val="FF0000"/>
              </a:solidFill>
            </a:endParaRPr>
          </a:p>
          <a:p>
            <a:pPr marL="0" indent="0">
              <a:buFont typeface="Wingdings 3" charset="2"/>
              <a:buNone/>
            </a:pPr>
            <a:r>
              <a:rPr lang="zh-TW" altLang="en-US" sz="2000" b="1" dirty="0">
                <a:solidFill>
                  <a:srgbClr val="FF0000"/>
                </a:solidFill>
              </a:rPr>
              <a:t>需連同</a:t>
            </a:r>
            <a:r>
              <a:rPr lang="en-US" altLang="zh-TW" sz="2000" b="1" dirty="0">
                <a:solidFill>
                  <a:srgbClr val="FF0000"/>
                </a:solidFill>
              </a:rPr>
              <a:t>”=”</a:t>
            </a:r>
            <a:r>
              <a:rPr lang="zh-TW" altLang="en-US" sz="2000" b="1" dirty="0">
                <a:solidFill>
                  <a:srgbClr val="FF0000"/>
                </a:solidFill>
              </a:rPr>
              <a:t>一起顯示</a:t>
            </a:r>
            <a:endParaRPr lang="en-US" altLang="zh-TW" sz="2000" b="1" dirty="0">
              <a:solidFill>
                <a:srgbClr val="FF0000"/>
              </a:solidFill>
            </a:endParaRPr>
          </a:p>
          <a:p>
            <a:pPr marL="0" indent="0">
              <a:buFont typeface="Wingdings 3" charset="2"/>
              <a:buNone/>
            </a:pPr>
            <a:endParaRPr lang="en-US" altLang="zh-TW" sz="2000" b="1" dirty="0">
              <a:solidFill>
                <a:srgbClr val="FF0000"/>
              </a:solidFill>
            </a:endParaRPr>
          </a:p>
        </p:txBody>
      </p:sp>
      <p:sp>
        <p:nvSpPr>
          <p:cNvPr id="14" name="箭號: 上彎 13">
            <a:extLst>
              <a:ext uri="{FF2B5EF4-FFF2-40B4-BE49-F238E27FC236}">
                <a16:creationId xmlns:a16="http://schemas.microsoft.com/office/drawing/2014/main" id="{9D960BBF-4307-4391-B326-6463DBF67676}"/>
              </a:ext>
            </a:extLst>
          </p:cNvPr>
          <p:cNvSpPr/>
          <p:nvPr/>
        </p:nvSpPr>
        <p:spPr>
          <a:xfrm rot="16200000" flipH="1" flipV="1">
            <a:off x="3363319" y="3706259"/>
            <a:ext cx="1036242" cy="1857378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D1D17DD-D183-4043-94FF-F372475B0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454" y="1789113"/>
            <a:ext cx="4514850" cy="21717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0E3DA630-8D27-4362-8848-F089CBCA7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850" y="4221163"/>
            <a:ext cx="4505325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4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05A97A-5BAA-4CD2-9CEC-2B848A6E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作業三：計算機　 清除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7476C11D-55A9-4C38-A859-F823DC46A5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4632" r="26227" b="72008"/>
          <a:stretch/>
        </p:blipFill>
        <p:spPr bwMode="auto">
          <a:xfrm>
            <a:off x="7432061" y="3025775"/>
            <a:ext cx="1547457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81494D6-4FC4-4973-9C8D-BF18E2FD3EA0}"/>
              </a:ext>
            </a:extLst>
          </p:cNvPr>
          <p:cNvSpPr/>
          <p:nvPr/>
        </p:nvSpPr>
        <p:spPr>
          <a:xfrm>
            <a:off x="7432061" y="3025775"/>
            <a:ext cx="1547457" cy="533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E1D45275-CF8E-4CB2-8DAE-D425772038CD}"/>
              </a:ext>
            </a:extLst>
          </p:cNvPr>
          <p:cNvSpPr txBox="1">
            <a:spLocks/>
          </p:cNvSpPr>
          <p:nvPr/>
        </p:nvSpPr>
        <p:spPr>
          <a:xfrm flipH="1">
            <a:off x="6096000" y="3754832"/>
            <a:ext cx="4267989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zh-TW" altLang="en-US" sz="2000" b="1" dirty="0">
                <a:solidFill>
                  <a:srgbClr val="FF0000"/>
                </a:solidFill>
              </a:rPr>
              <a:t>按下後</a:t>
            </a:r>
            <a:r>
              <a:rPr lang="en-US" altLang="zh-TW" sz="2000" b="1" dirty="0">
                <a:solidFill>
                  <a:srgbClr val="FF0000"/>
                </a:solidFill>
              </a:rPr>
              <a:t>LCD</a:t>
            </a:r>
            <a:r>
              <a:rPr lang="zh-TW" altLang="en-US" sz="2000" b="1" dirty="0">
                <a:solidFill>
                  <a:srgbClr val="FF0000"/>
                </a:solidFill>
              </a:rPr>
              <a:t>螢幕不應該顯示任何東西</a:t>
            </a:r>
            <a:endParaRPr lang="en-US" altLang="zh-TW" sz="2000" b="1" dirty="0">
              <a:solidFill>
                <a:srgbClr val="FF0000"/>
              </a:solidFill>
            </a:endParaRPr>
          </a:p>
          <a:p>
            <a:pPr marL="0" indent="0">
              <a:buFont typeface="Wingdings 3" charset="2"/>
              <a:buNone/>
            </a:pPr>
            <a:r>
              <a:rPr lang="zh-TW" altLang="en-US" sz="2000" b="1" dirty="0">
                <a:solidFill>
                  <a:srgbClr val="FF0000"/>
                </a:solidFill>
              </a:rPr>
              <a:t>在任何時候按下都可以清除，並重新以狀態</a:t>
            </a:r>
            <a:r>
              <a:rPr lang="en-US" altLang="zh-TW" sz="2000" b="1" dirty="0">
                <a:solidFill>
                  <a:srgbClr val="FF0000"/>
                </a:solidFill>
              </a:rPr>
              <a:t>1</a:t>
            </a:r>
            <a:r>
              <a:rPr lang="zh-TW" altLang="en-US" sz="2000" b="1" dirty="0">
                <a:solidFill>
                  <a:srgbClr val="FF0000"/>
                </a:solidFill>
              </a:rPr>
              <a:t>開始執行功能</a:t>
            </a:r>
            <a:endParaRPr lang="en-US" altLang="zh-TW" sz="2000" b="1" dirty="0">
              <a:solidFill>
                <a:srgbClr val="FF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FB9EDCF-3649-45E4-9A95-0E7EEC27F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2880514"/>
            <a:ext cx="44958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83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E2DFB0-7BAB-450D-B473-2816897B6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CASE </a:t>
            </a:r>
            <a:r>
              <a:rPr lang="zh-TW" altLang="en-US" dirty="0"/>
              <a:t>補充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DD43643-B5EC-4263-A3C8-A9E9174D8807}"/>
              </a:ext>
            </a:extLst>
          </p:cNvPr>
          <p:cNvSpPr txBox="1"/>
          <p:nvPr/>
        </p:nvSpPr>
        <p:spPr>
          <a:xfrm>
            <a:off x="807868" y="1731146"/>
            <a:ext cx="69689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always@(......)begin</a:t>
            </a:r>
          </a:p>
          <a:p>
            <a:r>
              <a:rPr lang="en-US" altLang="zh-TW" dirty="0"/>
              <a:t>	……</a:t>
            </a:r>
          </a:p>
          <a:p>
            <a:r>
              <a:rPr lang="en-US" altLang="zh-TW" dirty="0"/>
              <a:t>	case(......)</a:t>
            </a:r>
          </a:p>
          <a:p>
            <a:r>
              <a:rPr lang="en-US" altLang="zh-TW" dirty="0"/>
              <a:t>	0,1,2,3,4,5,6,7,8,9:begin</a:t>
            </a:r>
          </a:p>
          <a:p>
            <a:r>
              <a:rPr lang="en-US" altLang="zh-TW" dirty="0"/>
              <a:t>		………</a:t>
            </a:r>
          </a:p>
          <a:p>
            <a:r>
              <a:rPr lang="en-US" altLang="zh-TW" dirty="0"/>
              <a:t>	end</a:t>
            </a:r>
          </a:p>
          <a:p>
            <a:r>
              <a:rPr lang="en-US" altLang="zh-TW" dirty="0"/>
              <a:t>	……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endcase</a:t>
            </a:r>
            <a:endParaRPr lang="en-US" altLang="zh-TW" dirty="0"/>
          </a:p>
          <a:p>
            <a:r>
              <a:rPr lang="en-US" altLang="zh-TW" dirty="0"/>
              <a:t>	……</a:t>
            </a:r>
          </a:p>
          <a:p>
            <a:r>
              <a:rPr lang="en-US" altLang="zh-TW" dirty="0"/>
              <a:t>end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462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73D48B-9FA6-4013-B632-00D86D276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LCD</a:t>
            </a:r>
            <a:r>
              <a:rPr lang="zh-TW" altLang="en-US" dirty="0"/>
              <a:t> </a:t>
            </a:r>
            <a:r>
              <a:rPr lang="en-US" altLang="zh-TW" dirty="0"/>
              <a:t>(Liquid Crystal Display)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72F7DB-647B-437B-85FC-3699479A2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56085"/>
            <a:ext cx="9571566" cy="4485278"/>
          </a:xfrm>
        </p:spPr>
        <p:txBody>
          <a:bodyPr/>
          <a:lstStyle/>
          <a:p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LCD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可顯示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2×16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個字元</a:t>
            </a:r>
          </a:p>
          <a:p>
            <a:pPr lvl="1"/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一排可顯示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16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個字元，共兩排</a:t>
            </a:r>
            <a:endParaRPr lang="en-US" altLang="zh-TW" dirty="0"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LCD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可自訂 </a:t>
            </a:r>
            <a:r>
              <a:rPr lang="en-US" altLang="zh-TW" dirty="0">
                <a:latin typeface="標楷體" pitchFamily="65" charset="-120"/>
                <a:ea typeface="標楷體" pitchFamily="65" charset="-120"/>
              </a:rPr>
              <a:t>8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 個 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8×5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</a:t>
            </a:r>
            <a:r>
              <a:rPr lang="zh-TW" altLang="en-US" dirty="0">
                <a:latin typeface="標楷體" pitchFamily="65" charset="-120"/>
                <a:ea typeface="標楷體" pitchFamily="65" charset="-120"/>
                <a:cs typeface="Times New Roman" pitchFamily="18" charset="0"/>
              </a:rPr>
              <a:t>的自定義圖案</a:t>
            </a:r>
            <a:r>
              <a:rPr lang="en-US" altLang="zh-TW" dirty="0">
                <a:latin typeface="標楷體" pitchFamily="65" charset="-120"/>
                <a:ea typeface="標楷體" pitchFamily="65" charset="-120"/>
                <a:cs typeface="Times New Roman" pitchFamily="18" charset="0"/>
              </a:rPr>
              <a:t>(</a:t>
            </a:r>
            <a:r>
              <a:rPr lang="zh-TW" altLang="en-US" dirty="0">
                <a:latin typeface="標楷體" pitchFamily="65" charset="-120"/>
                <a:ea typeface="標楷體" pitchFamily="65" charset="-120"/>
                <a:cs typeface="Times New Roman" pitchFamily="18" charset="0"/>
              </a:rPr>
              <a:t>儲存在</a:t>
            </a:r>
            <a:r>
              <a:rPr lang="en-US" altLang="zh-TW" dirty="0">
                <a:latin typeface="標楷體" pitchFamily="65" charset="-120"/>
                <a:ea typeface="標楷體" pitchFamily="65" charset="-120"/>
                <a:cs typeface="Times New Roman" pitchFamily="18" charset="0"/>
              </a:rPr>
              <a:t>Character Generate RAM, </a:t>
            </a:r>
            <a:r>
              <a:rPr lang="zh-TW" altLang="en-US" dirty="0">
                <a:latin typeface="標楷體" pitchFamily="65" charset="-120"/>
                <a:ea typeface="標楷體" pitchFamily="65" charset="-120"/>
                <a:cs typeface="Times New Roman" pitchFamily="18" charset="0"/>
              </a:rPr>
              <a:t>簡稱</a:t>
            </a:r>
            <a:r>
              <a:rPr lang="en-US" altLang="zh-TW" dirty="0">
                <a:latin typeface="標楷體" pitchFamily="65" charset="-120"/>
                <a:ea typeface="標楷體" pitchFamily="65" charset="-120"/>
                <a:cs typeface="Times New Roman" pitchFamily="18" charset="0"/>
              </a:rPr>
              <a:t>CGRAM )</a:t>
            </a:r>
          </a:p>
          <a:p>
            <a:pPr marL="0" indent="0">
              <a:buNone/>
            </a:pPr>
            <a:endParaRPr lang="en-US" altLang="zh-TW" dirty="0">
              <a:latin typeface="標楷體" pitchFamily="65" charset="-120"/>
              <a:ea typeface="標楷體" pitchFamily="65" charset="-120"/>
            </a:endParaRPr>
          </a:p>
          <a:p>
            <a:pPr marL="273050" lvl="1">
              <a:spcBef>
                <a:spcPts val="600"/>
              </a:spcBef>
              <a:buSzPct val="70000"/>
              <a:buFont typeface="Wingdings" pitchFamily="2" charset="2"/>
              <a:buChar char=""/>
            </a:pPr>
            <a:r>
              <a:rPr lang="zh-TW" altLang="en-US" sz="2400" dirty="0">
                <a:latin typeface="標楷體" pitchFamily="65" charset="-120"/>
                <a:ea typeface="標楷體" pitchFamily="65" charset="-120"/>
              </a:rPr>
              <a:t>每個字元都有一個對應的</a:t>
            </a:r>
            <a:r>
              <a:rPr lang="en-US" altLang="zh-TW" sz="2400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RAM</a:t>
            </a:r>
            <a:r>
              <a:rPr lang="zh-TW" altLang="en-US" sz="2400" dirty="0">
                <a:latin typeface="標楷體" pitchFamily="65" charset="-120"/>
                <a:ea typeface="標楷體" pitchFamily="65" charset="-120"/>
              </a:rPr>
              <a:t>，來儲存</a:t>
            </a:r>
            <a:r>
              <a:rPr lang="en-US" altLang="zh-TW" sz="2400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LCD</a:t>
            </a:r>
            <a:r>
              <a:rPr lang="zh-TW" altLang="en-US" sz="2400" dirty="0">
                <a:latin typeface="標楷體" pitchFamily="65" charset="-120"/>
                <a:ea typeface="標楷體" pitchFamily="65" charset="-120"/>
              </a:rPr>
              <a:t>顯示的資料</a:t>
            </a:r>
          </a:p>
          <a:p>
            <a:pPr lvl="1"/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想要顯示的字寫入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RAM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，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LCD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就會顯示出來</a:t>
            </a:r>
            <a:endParaRPr lang="en-US" altLang="zh-TW" dirty="0">
              <a:latin typeface="標楷體" pitchFamily="65" charset="-120"/>
              <a:ea typeface="標楷體" pitchFamily="65" charset="-120"/>
            </a:endParaRPr>
          </a:p>
          <a:p>
            <a:pPr lvl="1"/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DDRAM(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顯示記憶體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)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位址對應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(7bit)</a:t>
            </a:r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2EC4725-3D2B-47C1-B224-178B453E5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7612942"/>
              </p:ext>
            </p:extLst>
          </p:nvPr>
        </p:nvGraphicFramePr>
        <p:xfrm>
          <a:off x="1523281" y="4265787"/>
          <a:ext cx="6192688" cy="792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0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8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96044"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01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02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03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04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05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06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07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08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09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0a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0b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0c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0d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0e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0f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44"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41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42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43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44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45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46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47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48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49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4a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4b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4c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4d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4e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4f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077074B8-D9AE-41F5-9D92-CCF954AC2F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1636160"/>
              </p:ext>
            </p:extLst>
          </p:nvPr>
        </p:nvGraphicFramePr>
        <p:xfrm>
          <a:off x="7715969" y="5196136"/>
          <a:ext cx="4329870" cy="625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9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12564"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RS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RW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D7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D6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D5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D4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D3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D2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D1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56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DDRAM</a:t>
                      </a:r>
                      <a:r>
                        <a:rPr lang="zh-TW" altLang="en-US" sz="14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address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文字方塊 5">
            <a:extLst>
              <a:ext uri="{FF2B5EF4-FFF2-40B4-BE49-F238E27FC236}">
                <a16:creationId xmlns:a16="http://schemas.microsoft.com/office/drawing/2014/main" id="{9227C071-A9F5-45DF-A087-B99BDC589692}"/>
              </a:ext>
            </a:extLst>
          </p:cNvPr>
          <p:cNvSpPr txBox="1"/>
          <p:nvPr/>
        </p:nvSpPr>
        <p:spPr>
          <a:xfrm>
            <a:off x="4882718" y="5274910"/>
            <a:ext cx="2833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dirty="0"/>
              <a:t>設定顯示記憶體位址指令：</a:t>
            </a: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E76C6C2A-E9D3-494E-B8F9-DFFC695A3B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100602"/>
              </p:ext>
            </p:extLst>
          </p:nvPr>
        </p:nvGraphicFramePr>
        <p:xfrm>
          <a:off x="7715969" y="6014513"/>
          <a:ext cx="4329870" cy="625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9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12564"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RS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RW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D7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D6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D5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D4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D3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D2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D1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56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b="0" dirty="0">
                          <a:solidFill>
                            <a:sysClr val="windowText" lastClr="000000"/>
                          </a:solidFill>
                        </a:rPr>
                        <a:t>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CGROM</a:t>
                      </a:r>
                      <a:r>
                        <a:rPr lang="zh-TW" altLang="en-US" sz="14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address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文字方塊 9">
            <a:extLst>
              <a:ext uri="{FF2B5EF4-FFF2-40B4-BE49-F238E27FC236}">
                <a16:creationId xmlns:a16="http://schemas.microsoft.com/office/drawing/2014/main" id="{563520A8-CF09-49D2-ABF5-A68475D34D29}"/>
              </a:ext>
            </a:extLst>
          </p:cNvPr>
          <p:cNvSpPr txBox="1"/>
          <p:nvPr/>
        </p:nvSpPr>
        <p:spPr>
          <a:xfrm>
            <a:off x="4882718" y="6093287"/>
            <a:ext cx="2833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dirty="0"/>
              <a:t>輸入顯示文字：</a:t>
            </a:r>
          </a:p>
        </p:txBody>
      </p:sp>
    </p:spTree>
    <p:extLst>
      <p:ext uri="{BB962C8B-B14F-4D97-AF65-F5344CB8AC3E}">
        <p14:creationId xmlns:p14="http://schemas.microsoft.com/office/powerpoint/2010/main" val="161834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7D982E-FC11-4104-99FD-D4A5390C7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134" y="571499"/>
            <a:ext cx="6021608" cy="1038225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LCD</a:t>
            </a:r>
            <a:r>
              <a:rPr lang="zh-TW" altLang="en-US" dirty="0"/>
              <a:t>字型 </a:t>
            </a:r>
            <a:r>
              <a:rPr lang="en-US" altLang="zh-TW" dirty="0"/>
              <a:t>(CGROM</a:t>
            </a:r>
            <a:r>
              <a:rPr lang="zh-TW" altLang="en-US" dirty="0"/>
              <a:t> </a:t>
            </a:r>
            <a:r>
              <a:rPr lang="en-US" altLang="zh-TW" dirty="0"/>
              <a:t>and CGRAM)</a:t>
            </a:r>
            <a:br>
              <a:rPr lang="en-US" altLang="zh-TW" dirty="0"/>
            </a:br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3E2DCB00-A19A-4F27-B7C4-84D889405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556085"/>
            <a:ext cx="5009091" cy="1213748"/>
          </a:xfrm>
        </p:spPr>
        <p:txBody>
          <a:bodyPr/>
          <a:lstStyle/>
          <a:p>
            <a:r>
              <a:rPr lang="en-US" altLang="zh-TW" dirty="0"/>
              <a:t>0000_0000~0000_1111</a:t>
            </a:r>
            <a:r>
              <a:rPr lang="zh-TW" altLang="en-US" dirty="0"/>
              <a:t>為自定義字型的位置</a:t>
            </a:r>
            <a:endParaRPr lang="en-US" altLang="zh-TW" dirty="0"/>
          </a:p>
          <a:p>
            <a:r>
              <a:rPr lang="zh-TW" altLang="en-US" dirty="0"/>
              <a:t>雖然範圍內有</a:t>
            </a:r>
            <a:r>
              <a:rPr lang="en-US" altLang="zh-TW" dirty="0"/>
              <a:t>16</a:t>
            </a:r>
            <a:r>
              <a:rPr lang="zh-TW" altLang="en-US" dirty="0"/>
              <a:t>個，但只能使用最多</a:t>
            </a:r>
            <a:r>
              <a:rPr lang="en-US" altLang="zh-TW" dirty="0"/>
              <a:t>8</a:t>
            </a:r>
            <a:r>
              <a:rPr lang="zh-TW" altLang="en-US" dirty="0"/>
              <a:t>個自定義字型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CADFD13-35F9-4405-A137-D1C8044C4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063" y="0"/>
            <a:ext cx="5377937" cy="6858000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B457207-7AC2-451B-987C-695D95D67E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177827"/>
              </p:ext>
            </p:extLst>
          </p:nvPr>
        </p:nvGraphicFramePr>
        <p:xfrm>
          <a:off x="2221544" y="2745139"/>
          <a:ext cx="4329871" cy="625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9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3298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12564"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RS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RW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D7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D6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D5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D4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D3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D2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D1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56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CGRAM</a:t>
                      </a:r>
                      <a:r>
                        <a:rPr lang="zh-TW" altLang="en-US" sz="14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address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4AC8F376-4D0D-49A5-B286-FF023DB24810}"/>
              </a:ext>
            </a:extLst>
          </p:cNvPr>
          <p:cNvSpPr txBox="1"/>
          <p:nvPr/>
        </p:nvSpPr>
        <p:spPr>
          <a:xfrm>
            <a:off x="-103049" y="2723936"/>
            <a:ext cx="2324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dirty="0"/>
              <a:t>設定自訂字型產生器</a:t>
            </a:r>
            <a:endParaRPr lang="en-US" altLang="zh-TW" dirty="0"/>
          </a:p>
          <a:p>
            <a:pPr algn="r"/>
            <a:r>
              <a:rPr lang="zh-TW" altLang="en-US" dirty="0"/>
              <a:t>位址指令：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0E9B03A1-5157-4665-B05A-1A10AD2D39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063089"/>
              </p:ext>
            </p:extLst>
          </p:nvPr>
        </p:nvGraphicFramePr>
        <p:xfrm>
          <a:off x="2221544" y="3563516"/>
          <a:ext cx="4329870" cy="625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9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3298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12564"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RS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RW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D7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D6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D5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D4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D3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D2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D1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56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b="0" dirty="0">
                          <a:solidFill>
                            <a:sysClr val="windowText" lastClr="000000"/>
                          </a:solidFill>
                        </a:rPr>
                        <a:t>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CGRAM</a:t>
                      </a:r>
                      <a:r>
                        <a:rPr lang="zh-TW" altLang="en-US" sz="14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zh-TW" sz="1400" b="0" dirty="0">
                          <a:solidFill>
                            <a:sysClr val="windowText" lastClr="000000"/>
                          </a:solidFill>
                        </a:rPr>
                        <a:t>data</a:t>
                      </a:r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sz="14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文字方塊 8">
            <a:extLst>
              <a:ext uri="{FF2B5EF4-FFF2-40B4-BE49-F238E27FC236}">
                <a16:creationId xmlns:a16="http://schemas.microsoft.com/office/drawing/2014/main" id="{147A525F-F9AB-488C-9498-67110B4C3A81}"/>
              </a:ext>
            </a:extLst>
          </p:cNvPr>
          <p:cNvSpPr txBox="1"/>
          <p:nvPr/>
        </p:nvSpPr>
        <p:spPr>
          <a:xfrm>
            <a:off x="71874" y="3642290"/>
            <a:ext cx="214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dirty="0"/>
              <a:t>輸入圖形資料：</a:t>
            </a: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996AB031-6A45-4FE4-9940-E7E2FDF3EBEF}"/>
              </a:ext>
            </a:extLst>
          </p:cNvPr>
          <p:cNvSpPr txBox="1">
            <a:spLocks/>
          </p:cNvSpPr>
          <p:nvPr/>
        </p:nvSpPr>
        <p:spPr>
          <a:xfrm>
            <a:off x="677333" y="4371890"/>
            <a:ext cx="5767855" cy="5209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每個自定義字型需要輸入</a:t>
            </a:r>
            <a:r>
              <a:rPr lang="en-US" altLang="zh-TW" dirty="0"/>
              <a:t>8bytes</a:t>
            </a:r>
            <a:r>
              <a:rPr lang="zh-TW" altLang="en-US" dirty="0"/>
              <a:t>的數值至</a:t>
            </a:r>
            <a:r>
              <a:rPr lang="en-US" altLang="zh-TW" dirty="0"/>
              <a:t>CGRAM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58CB741-66C7-4C71-9D18-788B8F13F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584" y="4892854"/>
            <a:ext cx="3848707" cy="182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3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547C04-DDC3-44F1-A5BC-F9625EC57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71475"/>
            <a:ext cx="8596668" cy="1320800"/>
          </a:xfrm>
        </p:spPr>
        <p:txBody>
          <a:bodyPr/>
          <a:lstStyle/>
          <a:p>
            <a:r>
              <a:rPr lang="en-US" altLang="zh-TW" dirty="0"/>
              <a:t>LCD</a:t>
            </a:r>
            <a:r>
              <a:rPr lang="zh-TW" altLang="en-US" dirty="0"/>
              <a:t> 控制流程</a:t>
            </a:r>
          </a:p>
        </p:txBody>
      </p:sp>
      <p:sp>
        <p:nvSpPr>
          <p:cNvPr id="4" name="流程圖: 結束點 3">
            <a:extLst>
              <a:ext uri="{FF2B5EF4-FFF2-40B4-BE49-F238E27FC236}">
                <a16:creationId xmlns:a16="http://schemas.microsoft.com/office/drawing/2014/main" id="{F4F025A2-85B9-4D46-BB36-8E82A07C5374}"/>
              </a:ext>
            </a:extLst>
          </p:cNvPr>
          <p:cNvSpPr/>
          <p:nvPr/>
        </p:nvSpPr>
        <p:spPr>
          <a:xfrm>
            <a:off x="677335" y="1169989"/>
            <a:ext cx="1952625" cy="62865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開機</a:t>
            </a:r>
          </a:p>
        </p:txBody>
      </p:sp>
      <p:sp>
        <p:nvSpPr>
          <p:cNvPr id="6" name="流程圖: 預設程序 5">
            <a:extLst>
              <a:ext uri="{FF2B5EF4-FFF2-40B4-BE49-F238E27FC236}">
                <a16:creationId xmlns:a16="http://schemas.microsoft.com/office/drawing/2014/main" id="{5DA939A5-C7B1-447F-A7C3-5D314A577820}"/>
              </a:ext>
            </a:extLst>
          </p:cNvPr>
          <p:cNvSpPr/>
          <p:nvPr/>
        </p:nvSpPr>
        <p:spPr>
          <a:xfrm>
            <a:off x="677334" y="2027238"/>
            <a:ext cx="1952625" cy="927101"/>
          </a:xfrm>
          <a:prstGeom prst="flowChartPredefined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初始化</a:t>
            </a:r>
          </a:p>
        </p:txBody>
      </p:sp>
      <p:sp>
        <p:nvSpPr>
          <p:cNvPr id="7" name="流程圖: 預設程序 6">
            <a:extLst>
              <a:ext uri="{FF2B5EF4-FFF2-40B4-BE49-F238E27FC236}">
                <a16:creationId xmlns:a16="http://schemas.microsoft.com/office/drawing/2014/main" id="{7923B446-8A9E-4A5E-9EAD-FF77EBE6FE7F}"/>
              </a:ext>
            </a:extLst>
          </p:cNvPr>
          <p:cNvSpPr/>
          <p:nvPr/>
        </p:nvSpPr>
        <p:spPr>
          <a:xfrm>
            <a:off x="677333" y="3247794"/>
            <a:ext cx="1952625" cy="927101"/>
          </a:xfrm>
          <a:prstGeom prst="flowChartPredefined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設定自定義字型</a:t>
            </a:r>
          </a:p>
        </p:txBody>
      </p:sp>
      <p:sp>
        <p:nvSpPr>
          <p:cNvPr id="8" name="流程圖: 預設程序 7">
            <a:extLst>
              <a:ext uri="{FF2B5EF4-FFF2-40B4-BE49-F238E27FC236}">
                <a16:creationId xmlns:a16="http://schemas.microsoft.com/office/drawing/2014/main" id="{E10762B7-9F24-42A9-9A61-CDAC8A0C4617}"/>
              </a:ext>
            </a:extLst>
          </p:cNvPr>
          <p:cNvSpPr/>
          <p:nvPr/>
        </p:nvSpPr>
        <p:spPr>
          <a:xfrm>
            <a:off x="677333" y="4509858"/>
            <a:ext cx="1952625" cy="927101"/>
          </a:xfrm>
          <a:prstGeom prst="flowChartPredefined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顯示文字</a:t>
            </a:r>
          </a:p>
        </p:txBody>
      </p:sp>
      <p:sp>
        <p:nvSpPr>
          <p:cNvPr id="9" name="流程圖: 結束點 8">
            <a:extLst>
              <a:ext uri="{FF2B5EF4-FFF2-40B4-BE49-F238E27FC236}">
                <a16:creationId xmlns:a16="http://schemas.microsoft.com/office/drawing/2014/main" id="{6112D35C-8FBE-405A-8680-706ACF45CD4E}"/>
              </a:ext>
            </a:extLst>
          </p:cNvPr>
          <p:cNvSpPr/>
          <p:nvPr/>
        </p:nvSpPr>
        <p:spPr>
          <a:xfrm>
            <a:off x="3906310" y="1169989"/>
            <a:ext cx="1952625" cy="62865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初始化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84CC622-B14C-4F2B-9970-F03D9C1924E3}"/>
              </a:ext>
            </a:extLst>
          </p:cNvPr>
          <p:cNvSpPr/>
          <p:nvPr/>
        </p:nvSpPr>
        <p:spPr>
          <a:xfrm>
            <a:off x="3906307" y="2006484"/>
            <a:ext cx="1952625" cy="1320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設定位元模式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(8</a:t>
            </a:r>
            <a:r>
              <a:rPr lang="zh-TW" altLang="en-US" dirty="0">
                <a:solidFill>
                  <a:schemeClr val="tx1"/>
                </a:solidFill>
              </a:rPr>
              <a:t>位元模式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DATA=8’h38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RS=0,RW=0</a:t>
            </a:r>
          </a:p>
        </p:txBody>
      </p:sp>
      <p:sp>
        <p:nvSpPr>
          <p:cNvPr id="14" name="流程圖: 結束點 13">
            <a:extLst>
              <a:ext uri="{FF2B5EF4-FFF2-40B4-BE49-F238E27FC236}">
                <a16:creationId xmlns:a16="http://schemas.microsoft.com/office/drawing/2014/main" id="{3EE14691-F8B6-4A04-A0BD-8FC4E4B99052}"/>
              </a:ext>
            </a:extLst>
          </p:cNvPr>
          <p:cNvSpPr/>
          <p:nvPr/>
        </p:nvSpPr>
        <p:spPr>
          <a:xfrm>
            <a:off x="3906306" y="5757163"/>
            <a:ext cx="1952625" cy="62865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結束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44CDA1C-C7C4-4619-9855-2BE8B9DC6D81}"/>
              </a:ext>
            </a:extLst>
          </p:cNvPr>
          <p:cNvSpPr/>
          <p:nvPr/>
        </p:nvSpPr>
        <p:spPr>
          <a:xfrm>
            <a:off x="3906306" y="3471513"/>
            <a:ext cx="1952625" cy="927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清除</a:t>
            </a:r>
            <a:r>
              <a:rPr lang="en-US" altLang="zh-TW" dirty="0">
                <a:solidFill>
                  <a:schemeClr val="tx1"/>
                </a:solidFill>
              </a:rPr>
              <a:t>LCD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DATA=8’h01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RS=0,RW=0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D9C52A8-DA37-4568-824E-7C0F915BC266}"/>
              </a:ext>
            </a:extLst>
          </p:cNvPr>
          <p:cNvSpPr/>
          <p:nvPr/>
        </p:nvSpPr>
        <p:spPr>
          <a:xfrm>
            <a:off x="3787771" y="4576763"/>
            <a:ext cx="2189694" cy="927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設定</a:t>
            </a:r>
            <a:r>
              <a:rPr lang="en-US" altLang="zh-TW" dirty="0">
                <a:solidFill>
                  <a:schemeClr val="tx1"/>
                </a:solidFill>
              </a:rPr>
              <a:t>LCD</a:t>
            </a:r>
            <a:r>
              <a:rPr lang="zh-TW" altLang="en-US" dirty="0">
                <a:solidFill>
                  <a:schemeClr val="tx1"/>
                </a:solidFill>
              </a:rPr>
              <a:t>寫入的模式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DATA=8’h06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RS=0,RW=0</a:t>
            </a:r>
          </a:p>
        </p:txBody>
      </p:sp>
      <p:sp>
        <p:nvSpPr>
          <p:cNvPr id="17" name="流程圖: 結束點 16">
            <a:extLst>
              <a:ext uri="{FF2B5EF4-FFF2-40B4-BE49-F238E27FC236}">
                <a16:creationId xmlns:a16="http://schemas.microsoft.com/office/drawing/2014/main" id="{54FB9888-B512-4656-94F8-C224F6A274EA}"/>
              </a:ext>
            </a:extLst>
          </p:cNvPr>
          <p:cNvSpPr/>
          <p:nvPr/>
        </p:nvSpPr>
        <p:spPr>
          <a:xfrm>
            <a:off x="6708681" y="1164996"/>
            <a:ext cx="1952625" cy="62865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設定自定義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zh-TW" altLang="en-US" dirty="0">
                <a:solidFill>
                  <a:schemeClr val="tx1"/>
                </a:solidFill>
              </a:rPr>
              <a:t>字型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B4E567D8-3F05-4C80-8061-1D9EA38FEAD6}"/>
              </a:ext>
            </a:extLst>
          </p:cNvPr>
          <p:cNvSpPr/>
          <p:nvPr/>
        </p:nvSpPr>
        <p:spPr>
          <a:xfrm>
            <a:off x="6649416" y="2006484"/>
            <a:ext cx="2071158" cy="94785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設定</a:t>
            </a:r>
            <a:r>
              <a:rPr lang="en-US" altLang="zh-TW" dirty="0">
                <a:solidFill>
                  <a:schemeClr val="tx1"/>
                </a:solidFill>
              </a:rPr>
              <a:t>CGRAM</a:t>
            </a:r>
            <a:r>
              <a:rPr lang="zh-TW" altLang="en-US" dirty="0">
                <a:solidFill>
                  <a:schemeClr val="tx1"/>
                </a:solidFill>
              </a:rPr>
              <a:t>的位址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DATA=8’b01xxxxxx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RS=0,RW=0</a:t>
            </a:r>
          </a:p>
        </p:txBody>
      </p:sp>
      <p:sp>
        <p:nvSpPr>
          <p:cNvPr id="19" name="流程圖: 結束點 18">
            <a:extLst>
              <a:ext uri="{FF2B5EF4-FFF2-40B4-BE49-F238E27FC236}">
                <a16:creationId xmlns:a16="http://schemas.microsoft.com/office/drawing/2014/main" id="{C4E0453E-345D-4854-A2D7-02060B455E3A}"/>
              </a:ext>
            </a:extLst>
          </p:cNvPr>
          <p:cNvSpPr/>
          <p:nvPr/>
        </p:nvSpPr>
        <p:spPr>
          <a:xfrm>
            <a:off x="6708681" y="5757163"/>
            <a:ext cx="1952625" cy="62865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D02A8EB-FC05-424B-8A91-574B225E2BF0}"/>
              </a:ext>
            </a:extLst>
          </p:cNvPr>
          <p:cNvSpPr/>
          <p:nvPr/>
        </p:nvSpPr>
        <p:spPr>
          <a:xfrm>
            <a:off x="6649415" y="3247794"/>
            <a:ext cx="2071158" cy="927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寫入自定義字型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DATA=8’bxxxxxxxx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RS=1,RW=0</a:t>
            </a:r>
          </a:p>
        </p:txBody>
      </p:sp>
      <p:sp>
        <p:nvSpPr>
          <p:cNvPr id="22" name="流程圖: 決策 21">
            <a:extLst>
              <a:ext uri="{FF2B5EF4-FFF2-40B4-BE49-F238E27FC236}">
                <a16:creationId xmlns:a16="http://schemas.microsoft.com/office/drawing/2014/main" id="{43C3E913-BD46-41C9-B988-93D1E1191C83}"/>
              </a:ext>
            </a:extLst>
          </p:cNvPr>
          <p:cNvSpPr/>
          <p:nvPr/>
        </p:nvSpPr>
        <p:spPr>
          <a:xfrm>
            <a:off x="6649415" y="4468350"/>
            <a:ext cx="2071158" cy="1035514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寫入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zh-TW" altLang="en-US" dirty="0">
                <a:solidFill>
                  <a:schemeClr val="tx1"/>
                </a:solidFill>
              </a:rPr>
              <a:t>完畢</a:t>
            </a:r>
            <a:r>
              <a:rPr lang="en-US" altLang="zh-TW" dirty="0">
                <a:solidFill>
                  <a:schemeClr val="tx1"/>
                </a:solidFill>
              </a:rPr>
              <a:t>?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3" name="流程圖: 結束點 22">
            <a:extLst>
              <a:ext uri="{FF2B5EF4-FFF2-40B4-BE49-F238E27FC236}">
                <a16:creationId xmlns:a16="http://schemas.microsoft.com/office/drawing/2014/main" id="{6B0DAA5D-FDE7-41BD-8D9D-AB411EE8BC4E}"/>
              </a:ext>
            </a:extLst>
          </p:cNvPr>
          <p:cNvSpPr/>
          <p:nvPr/>
        </p:nvSpPr>
        <p:spPr>
          <a:xfrm>
            <a:off x="9709498" y="1148892"/>
            <a:ext cx="1952625" cy="62865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顯示文字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B7912FA-39FE-4235-A511-9E02196F4E14}"/>
              </a:ext>
            </a:extLst>
          </p:cNvPr>
          <p:cNvSpPr/>
          <p:nvPr/>
        </p:nvSpPr>
        <p:spPr>
          <a:xfrm>
            <a:off x="9650234" y="2001491"/>
            <a:ext cx="2071158" cy="94785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設定</a:t>
            </a:r>
            <a:r>
              <a:rPr lang="en-US" altLang="zh-TW" dirty="0">
                <a:solidFill>
                  <a:schemeClr val="tx1"/>
                </a:solidFill>
              </a:rPr>
              <a:t>DDRAM</a:t>
            </a:r>
            <a:r>
              <a:rPr lang="zh-TW" altLang="en-US" dirty="0">
                <a:solidFill>
                  <a:schemeClr val="tx1"/>
                </a:solidFill>
              </a:rPr>
              <a:t>的位址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DATA=8’b1xxxxxxx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RS=0,RW=0</a:t>
            </a:r>
          </a:p>
        </p:txBody>
      </p:sp>
      <p:sp>
        <p:nvSpPr>
          <p:cNvPr id="25" name="流程圖: 結束點 24">
            <a:extLst>
              <a:ext uri="{FF2B5EF4-FFF2-40B4-BE49-F238E27FC236}">
                <a16:creationId xmlns:a16="http://schemas.microsoft.com/office/drawing/2014/main" id="{4C58BD20-D8C1-4778-9BA3-3533CD17F987}"/>
              </a:ext>
            </a:extLst>
          </p:cNvPr>
          <p:cNvSpPr/>
          <p:nvPr/>
        </p:nvSpPr>
        <p:spPr>
          <a:xfrm>
            <a:off x="9709499" y="4458828"/>
            <a:ext cx="1952625" cy="62865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結束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ABA3F95E-16A4-437F-8E25-9EE2CE114864}"/>
              </a:ext>
            </a:extLst>
          </p:cNvPr>
          <p:cNvSpPr/>
          <p:nvPr/>
        </p:nvSpPr>
        <p:spPr>
          <a:xfrm>
            <a:off x="9650233" y="3242801"/>
            <a:ext cx="2071158" cy="927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寫入欲顯示文字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DATA=8’bxxxxxxxx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RS=1,RW=0</a:t>
            </a: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05F50522-7F21-440F-923B-C1A48826AF56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1653647" y="1798639"/>
            <a:ext cx="1" cy="228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870E9BED-A08B-42AE-8E3C-718C609B6D7A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1653646" y="2954339"/>
            <a:ext cx="1" cy="293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50392D60-0979-4121-9C74-B08622E75BC0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1653646" y="4174895"/>
            <a:ext cx="0" cy="334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476EA49C-50D7-4B0F-8C97-842E7A64FCEE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 flipH="1">
            <a:off x="4882620" y="1798639"/>
            <a:ext cx="3" cy="2078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36C45799-4D39-4BC8-9DC4-B817CB8FC33A}"/>
              </a:ext>
            </a:extLst>
          </p:cNvPr>
          <p:cNvCxnSpPr>
            <a:cxnSpLocks/>
            <a:stCxn id="13" idx="2"/>
            <a:endCxn id="15" idx="0"/>
          </p:cNvCxnSpPr>
          <p:nvPr/>
        </p:nvCxnSpPr>
        <p:spPr>
          <a:xfrm flipH="1">
            <a:off x="4882619" y="3327284"/>
            <a:ext cx="1" cy="144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846C4C60-799A-4B47-B0F9-D540CF9FE22B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 flipH="1">
            <a:off x="4882618" y="4398614"/>
            <a:ext cx="1" cy="178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4CCFC0CC-CE4F-407F-B917-0BF3D1428843}"/>
              </a:ext>
            </a:extLst>
          </p:cNvPr>
          <p:cNvCxnSpPr>
            <a:cxnSpLocks/>
            <a:stCxn id="16" idx="2"/>
            <a:endCxn id="14" idx="0"/>
          </p:cNvCxnSpPr>
          <p:nvPr/>
        </p:nvCxnSpPr>
        <p:spPr>
          <a:xfrm>
            <a:off x="4882618" y="5503864"/>
            <a:ext cx="1" cy="253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02A4EF2A-AC62-4D06-B710-4E5609AD7EF6}"/>
              </a:ext>
            </a:extLst>
          </p:cNvPr>
          <p:cNvCxnSpPr>
            <a:cxnSpLocks/>
            <a:stCxn id="18" idx="2"/>
            <a:endCxn id="20" idx="0"/>
          </p:cNvCxnSpPr>
          <p:nvPr/>
        </p:nvCxnSpPr>
        <p:spPr>
          <a:xfrm flipH="1">
            <a:off x="7684994" y="2954339"/>
            <a:ext cx="1" cy="293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CC7D9056-2CF5-4FF4-97FC-624DF36188B4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7684994" y="1793646"/>
            <a:ext cx="1" cy="212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B010A72B-2F43-46C5-889E-225EE77A6D88}"/>
              </a:ext>
            </a:extLst>
          </p:cNvPr>
          <p:cNvCxnSpPr>
            <a:cxnSpLocks/>
            <a:stCxn id="20" idx="2"/>
            <a:endCxn id="22" idx="0"/>
          </p:cNvCxnSpPr>
          <p:nvPr/>
        </p:nvCxnSpPr>
        <p:spPr>
          <a:xfrm>
            <a:off x="7684994" y="4174895"/>
            <a:ext cx="0" cy="293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直線單箭頭接點 57">
            <a:extLst>
              <a:ext uri="{FF2B5EF4-FFF2-40B4-BE49-F238E27FC236}">
                <a16:creationId xmlns:a16="http://schemas.microsoft.com/office/drawing/2014/main" id="{67FDA379-472C-4311-8422-0C3CBF1A12D0}"/>
              </a:ext>
            </a:extLst>
          </p:cNvPr>
          <p:cNvCxnSpPr>
            <a:cxnSpLocks/>
            <a:stCxn id="22" idx="2"/>
            <a:endCxn id="19" idx="0"/>
          </p:cNvCxnSpPr>
          <p:nvPr/>
        </p:nvCxnSpPr>
        <p:spPr>
          <a:xfrm>
            <a:off x="7684994" y="5503864"/>
            <a:ext cx="0" cy="253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1BE8843A-0A31-4185-9901-808C28AB7DF8}"/>
              </a:ext>
            </a:extLst>
          </p:cNvPr>
          <p:cNvCxnSpPr>
            <a:cxnSpLocks/>
            <a:stCxn id="23" idx="2"/>
            <a:endCxn id="24" idx="0"/>
          </p:cNvCxnSpPr>
          <p:nvPr/>
        </p:nvCxnSpPr>
        <p:spPr>
          <a:xfrm>
            <a:off x="10685811" y="1777542"/>
            <a:ext cx="2" cy="223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271A4751-CC66-42F8-87C4-51B865850590}"/>
              </a:ext>
            </a:extLst>
          </p:cNvPr>
          <p:cNvCxnSpPr>
            <a:cxnSpLocks/>
            <a:stCxn id="26" idx="2"/>
            <a:endCxn id="25" idx="0"/>
          </p:cNvCxnSpPr>
          <p:nvPr/>
        </p:nvCxnSpPr>
        <p:spPr>
          <a:xfrm>
            <a:off x="10685812" y="4169902"/>
            <a:ext cx="0" cy="28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線單箭頭接點 68">
            <a:extLst>
              <a:ext uri="{FF2B5EF4-FFF2-40B4-BE49-F238E27FC236}">
                <a16:creationId xmlns:a16="http://schemas.microsoft.com/office/drawing/2014/main" id="{77055C5E-3970-4519-B64E-09DB02ADC9F5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 flipH="1">
            <a:off x="10685812" y="2949346"/>
            <a:ext cx="1" cy="293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接點: 肘形 72">
            <a:extLst>
              <a:ext uri="{FF2B5EF4-FFF2-40B4-BE49-F238E27FC236}">
                <a16:creationId xmlns:a16="http://schemas.microsoft.com/office/drawing/2014/main" id="{57CB6BC6-EEB9-4CBF-8F6A-5C031AA3237D}"/>
              </a:ext>
            </a:extLst>
          </p:cNvPr>
          <p:cNvCxnSpPr>
            <a:stCxn id="8" idx="2"/>
            <a:endCxn id="8" idx="3"/>
          </p:cNvCxnSpPr>
          <p:nvPr/>
        </p:nvCxnSpPr>
        <p:spPr>
          <a:xfrm rot="5400000" flipH="1" flipV="1">
            <a:off x="1910027" y="4717028"/>
            <a:ext cx="463550" cy="976312"/>
          </a:xfrm>
          <a:prstGeom prst="bentConnector4">
            <a:avLst>
              <a:gd name="adj1" fmla="val -49315"/>
              <a:gd name="adj2" fmla="val 12341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接點: 肘形 73">
            <a:extLst>
              <a:ext uri="{FF2B5EF4-FFF2-40B4-BE49-F238E27FC236}">
                <a16:creationId xmlns:a16="http://schemas.microsoft.com/office/drawing/2014/main" id="{F753754F-2CA4-4217-8E14-3DFEA1F6ED18}"/>
              </a:ext>
            </a:extLst>
          </p:cNvPr>
          <p:cNvCxnSpPr>
            <a:cxnSpLocks/>
            <a:stCxn id="22" idx="3"/>
            <a:endCxn id="20" idx="3"/>
          </p:cNvCxnSpPr>
          <p:nvPr/>
        </p:nvCxnSpPr>
        <p:spPr>
          <a:xfrm flipV="1">
            <a:off x="8720573" y="3711345"/>
            <a:ext cx="12700" cy="1274762"/>
          </a:xfrm>
          <a:prstGeom prst="bentConnector3">
            <a:avLst>
              <a:gd name="adj1" fmla="val 2475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7783A850-48EC-4612-BBB9-D454C7DFF8D2}"/>
              </a:ext>
            </a:extLst>
          </p:cNvPr>
          <p:cNvSpPr txBox="1"/>
          <p:nvPr/>
        </p:nvSpPr>
        <p:spPr>
          <a:xfrm>
            <a:off x="7679303" y="5395451"/>
            <a:ext cx="902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Yes</a:t>
            </a:r>
            <a:endParaRPr lang="zh-TW" altLang="en-US" dirty="0"/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6A38A931-72D1-4F8C-986C-CB1A34B934CB}"/>
              </a:ext>
            </a:extLst>
          </p:cNvPr>
          <p:cNvSpPr txBox="1"/>
          <p:nvPr/>
        </p:nvSpPr>
        <p:spPr>
          <a:xfrm>
            <a:off x="8582025" y="4617902"/>
            <a:ext cx="902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No</a:t>
            </a:r>
            <a:endParaRPr lang="zh-TW" altLang="en-US" dirty="0"/>
          </a:p>
        </p:txBody>
      </p: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2E6F60D4-5AEB-4D0A-B30C-9D953127C1F6}"/>
              </a:ext>
            </a:extLst>
          </p:cNvPr>
          <p:cNvSpPr txBox="1"/>
          <p:nvPr/>
        </p:nvSpPr>
        <p:spPr>
          <a:xfrm>
            <a:off x="1123950" y="6488668"/>
            <a:ext cx="8467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hlinkClick r:id="rId2"/>
              </a:rPr>
              <a:t>http://b2.hlvs.ylc.edu.tw/ezfiles/3/1003/img/106/20140421085729.pdf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4954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D0E00C-B769-46CA-BDE2-3D99DE451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IR Receiver</a:t>
            </a:r>
            <a:r>
              <a:rPr lang="zh-TW" altLang="en-US" dirty="0"/>
              <a:t> 紅外線接收器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5AB658-7F92-4ADD-8F7C-000EFEECD5D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243" y="2410619"/>
            <a:ext cx="6800850" cy="298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A9EFB2B-2190-47C6-ABBB-4D605A97858A}"/>
              </a:ext>
            </a:extLst>
          </p:cNvPr>
          <p:cNvSpPr/>
          <p:nvPr/>
        </p:nvSpPr>
        <p:spPr>
          <a:xfrm>
            <a:off x="1797224" y="5602069"/>
            <a:ext cx="24482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Lead code :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開始位元</a:t>
            </a:r>
            <a:endParaRPr lang="en-US" altLang="zh-TW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End code : 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結束位元</a:t>
            </a:r>
          </a:p>
        </p:txBody>
      </p:sp>
    </p:spTree>
    <p:extLst>
      <p:ext uri="{BB962C8B-B14F-4D97-AF65-F5344CB8AC3E}">
        <p14:creationId xmlns:p14="http://schemas.microsoft.com/office/powerpoint/2010/main" val="2810157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566760-3B66-467D-9EE3-B7B7AFC70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IR</a:t>
            </a:r>
            <a:r>
              <a:rPr lang="zh-TW" altLang="en-US" dirty="0"/>
              <a:t>的狀態轉換圖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5816653-0962-4FAC-B29A-382868DDE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703" y="1930400"/>
            <a:ext cx="3905707" cy="3398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C16C54F-1C05-40A6-89CB-CC96DED777A0}"/>
              </a:ext>
            </a:extLst>
          </p:cNvPr>
          <p:cNvSpPr txBox="1"/>
          <p:nvPr/>
        </p:nvSpPr>
        <p:spPr>
          <a:xfrm>
            <a:off x="2228900" y="5674816"/>
            <a:ext cx="6480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當 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Lead code 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被偵測到時，狀態由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IDLE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轉移至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Guidance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。</a:t>
            </a:r>
            <a:endParaRPr lang="en-US" altLang="zh-TW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當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Custom Code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被偵測到時，狀態由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Guidance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轉移至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Dataread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。</a:t>
            </a:r>
            <a:endParaRPr lang="en-US" altLang="zh-TW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在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Dataread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的狀態將儲存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Custom Code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和 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Key/</a:t>
            </a:r>
            <a:r>
              <a:rPr lang="en-US" altLang="zh-TW" dirty="0" err="1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Inv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Key Code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03979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AF5354-5392-44CE-A11A-1D863C5D9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IR</a:t>
            </a:r>
            <a:r>
              <a:rPr lang="zh-TW" altLang="en-US" dirty="0"/>
              <a:t> 遙控器按鈕對應的</a:t>
            </a:r>
            <a:r>
              <a:rPr lang="en-US" altLang="zh-TW" dirty="0"/>
              <a:t>Key Code</a:t>
            </a:r>
            <a:endParaRPr lang="zh-TW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4B17D1-B1F9-4ACA-891A-29FAEA2E3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655" y="1930400"/>
            <a:ext cx="6509420" cy="3992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0692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EF3A64-0885-43A2-A077-760DD098F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2243"/>
            <a:ext cx="8596668" cy="1320800"/>
          </a:xfrm>
        </p:spPr>
        <p:txBody>
          <a:bodyPr/>
          <a:lstStyle/>
          <a:p>
            <a:r>
              <a:rPr lang="en-US" altLang="zh-TW" dirty="0"/>
              <a:t>IR</a:t>
            </a:r>
            <a:r>
              <a:rPr lang="zh-TW" altLang="en-US" dirty="0"/>
              <a:t> </a:t>
            </a:r>
            <a:r>
              <a:rPr lang="en-US" altLang="zh-TW" dirty="0"/>
              <a:t>RECEIVE </a:t>
            </a:r>
            <a:r>
              <a:rPr lang="zh-TW" altLang="en-US" dirty="0"/>
              <a:t> </a:t>
            </a:r>
            <a:r>
              <a:rPr lang="en-US" altLang="zh-TW" dirty="0"/>
              <a:t>MODULE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6186CF2-5DBC-41BD-B811-B9535CB7A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8056"/>
            <a:ext cx="9038166" cy="3880773"/>
          </a:xfrm>
        </p:spPr>
        <p:txBody>
          <a:bodyPr/>
          <a:lstStyle/>
          <a:p>
            <a:r>
              <a:rPr lang="en-US" altLang="zh-TW" dirty="0"/>
              <a:t>module IR_RECEIVE(</a:t>
            </a:r>
            <a:r>
              <a:rPr lang="en-US" altLang="zh-TW" dirty="0" err="1"/>
              <a:t>iCLK,iRST_n,iIRDA,oDATA_READY,oDATA</a:t>
            </a:r>
            <a:r>
              <a:rPr lang="en-US" altLang="zh-TW" dirty="0"/>
              <a:t>);</a:t>
            </a:r>
          </a:p>
          <a:p>
            <a:pPr lvl="1"/>
            <a:r>
              <a:rPr lang="en-US" altLang="zh-TW" dirty="0"/>
              <a:t>iCLK:1bit </a:t>
            </a:r>
            <a:r>
              <a:rPr lang="zh-TW" altLang="en-US" dirty="0"/>
              <a:t>需輸入</a:t>
            </a:r>
            <a:r>
              <a:rPr lang="en-US" altLang="zh-TW" dirty="0"/>
              <a:t>50MHz</a:t>
            </a:r>
            <a:r>
              <a:rPr lang="zh-TW" altLang="en-US" dirty="0"/>
              <a:t>的時脈</a:t>
            </a:r>
            <a:endParaRPr lang="en-US" altLang="zh-TW" dirty="0"/>
          </a:p>
          <a:p>
            <a:pPr lvl="1"/>
            <a:r>
              <a:rPr lang="en-US" altLang="zh-TW" dirty="0" err="1"/>
              <a:t>iRST</a:t>
            </a:r>
            <a:r>
              <a:rPr lang="en-US" altLang="zh-TW" dirty="0"/>
              <a:t>: 1bit</a:t>
            </a:r>
            <a:r>
              <a:rPr lang="zh-TW" altLang="en-US" dirty="0"/>
              <a:t> 接到重置訊號</a:t>
            </a:r>
            <a:endParaRPr lang="en-US" altLang="zh-TW" dirty="0"/>
          </a:p>
          <a:p>
            <a:pPr lvl="1"/>
            <a:r>
              <a:rPr lang="en-US" altLang="zh-TW" dirty="0" err="1"/>
              <a:t>iIRDA</a:t>
            </a:r>
            <a:r>
              <a:rPr lang="en-US" altLang="zh-TW" dirty="0"/>
              <a:t>: 1bit </a:t>
            </a:r>
            <a:r>
              <a:rPr lang="zh-TW" altLang="en-US" dirty="0"/>
              <a:t>須接到紅外線接收器</a:t>
            </a:r>
            <a:endParaRPr lang="en-US" altLang="zh-TW" dirty="0"/>
          </a:p>
          <a:p>
            <a:pPr lvl="1"/>
            <a:r>
              <a:rPr lang="en-US" altLang="zh-TW" dirty="0"/>
              <a:t>oDATA_READY:1bit </a:t>
            </a:r>
            <a:r>
              <a:rPr lang="zh-TW" altLang="en-US" dirty="0"/>
              <a:t>表示資料是否為有效，</a:t>
            </a:r>
            <a:r>
              <a:rPr lang="en-US" altLang="zh-TW" dirty="0"/>
              <a:t>1</a:t>
            </a:r>
            <a:r>
              <a:rPr lang="zh-TW" altLang="en-US" dirty="0"/>
              <a:t>表示資料有效</a:t>
            </a:r>
            <a:endParaRPr lang="en-US" altLang="zh-TW" dirty="0"/>
          </a:p>
          <a:p>
            <a:pPr lvl="2"/>
            <a:r>
              <a:rPr lang="zh-TW" altLang="en-US" dirty="0"/>
              <a:t>如須將此信號當作</a:t>
            </a:r>
            <a:r>
              <a:rPr lang="en-US" altLang="zh-TW" dirty="0"/>
              <a:t>always</a:t>
            </a:r>
            <a:r>
              <a:rPr lang="zh-TW" altLang="en-US" dirty="0"/>
              <a:t>的觸發訊號，建議在此訊號為</a:t>
            </a:r>
            <a:r>
              <a:rPr lang="zh-TW" altLang="en-US" sz="2000" b="1" dirty="0"/>
              <a:t>負源</a:t>
            </a:r>
            <a:r>
              <a:rPr lang="zh-TW" altLang="en-US" dirty="0"/>
              <a:t>的時候觸發</a:t>
            </a:r>
            <a:endParaRPr lang="en-US" altLang="zh-TW" dirty="0"/>
          </a:p>
          <a:p>
            <a:pPr lvl="1"/>
            <a:r>
              <a:rPr lang="en-US" altLang="zh-TW" dirty="0" err="1"/>
              <a:t>oDATA</a:t>
            </a:r>
            <a:r>
              <a:rPr lang="en-US" altLang="zh-TW" dirty="0"/>
              <a:t>[15:0]:</a:t>
            </a:r>
            <a:r>
              <a:rPr lang="zh-TW" altLang="en-US" dirty="0"/>
              <a:t> </a:t>
            </a:r>
            <a:r>
              <a:rPr lang="en-US" altLang="zh-TW" dirty="0"/>
              <a:t>16bit 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Custom Code</a:t>
            </a:r>
          </a:p>
          <a:p>
            <a:pPr lvl="1"/>
            <a:r>
              <a:rPr lang="en-US" altLang="zh-TW" dirty="0" err="1"/>
              <a:t>oDATA</a:t>
            </a:r>
            <a:r>
              <a:rPr lang="en-US" altLang="zh-TW" dirty="0"/>
              <a:t>[31:16]:16bit </a:t>
            </a:r>
            <a:r>
              <a:rPr lang="zh-TW" altLang="en-US" dirty="0"/>
              <a:t>為接收到的資料，其中第</a:t>
            </a:r>
            <a:r>
              <a:rPr lang="en-US" altLang="zh-TW" dirty="0"/>
              <a:t>16bit~23bit</a:t>
            </a:r>
            <a:r>
              <a:rPr lang="zh-TW" altLang="en-US" dirty="0"/>
              <a:t>為</a:t>
            </a:r>
            <a:r>
              <a:rPr lang="en-US" altLang="zh-TW" dirty="0"/>
              <a:t>Key Code</a:t>
            </a:r>
            <a:r>
              <a:rPr lang="zh-TW" altLang="en-US" dirty="0"/>
              <a:t>，</a:t>
            </a:r>
            <a:r>
              <a:rPr lang="en-US" altLang="zh-TW" dirty="0"/>
              <a:t>24bit~31bit</a:t>
            </a:r>
            <a:r>
              <a:rPr lang="zh-TW" altLang="en-US" dirty="0"/>
              <a:t>為</a:t>
            </a:r>
            <a:r>
              <a:rPr lang="en-US" altLang="zh-TW" dirty="0"/>
              <a:t>Inv Key Code</a:t>
            </a:r>
            <a:r>
              <a:rPr lang="zh-TW" altLang="en-US" dirty="0"/>
              <a:t>，用於資料較驗用。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9D54CA4-E464-4075-94F7-5E502EF29570}"/>
              </a:ext>
            </a:extLst>
          </p:cNvPr>
          <p:cNvSpPr/>
          <p:nvPr/>
        </p:nvSpPr>
        <p:spPr>
          <a:xfrm>
            <a:off x="5679078" y="4249172"/>
            <a:ext cx="535586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400" dirty="0"/>
              <a:t>module </a:t>
            </a:r>
            <a:r>
              <a:rPr lang="en-US" altLang="zh-TW" sz="1400" dirty="0"/>
              <a:t>homework</a:t>
            </a:r>
            <a:r>
              <a:rPr lang="zh-TW" altLang="en-US" sz="1400" dirty="0"/>
              <a:t>(clk,rst,IRDA_RXD,</a:t>
            </a:r>
            <a:r>
              <a:rPr lang="en-US" altLang="zh-TW" sz="1400" dirty="0"/>
              <a:t>………</a:t>
            </a:r>
            <a:r>
              <a:rPr lang="zh-TW" altLang="en-US" sz="1400" dirty="0"/>
              <a:t>);</a:t>
            </a:r>
            <a:endParaRPr lang="en-US" altLang="zh-TW" sz="1400" dirty="0"/>
          </a:p>
          <a:p>
            <a:r>
              <a:rPr lang="zh-TW" altLang="en-US" sz="1400" dirty="0"/>
              <a:t>input clk,rst,IRDA_RXD;</a:t>
            </a:r>
            <a:endParaRPr lang="en-US" altLang="zh-TW" sz="1400" dirty="0"/>
          </a:p>
          <a:p>
            <a:r>
              <a:rPr lang="en-US" altLang="zh-TW" sz="1400" dirty="0"/>
              <a:t>………</a:t>
            </a:r>
          </a:p>
          <a:p>
            <a:r>
              <a:rPr lang="zh-TW" altLang="en-US" sz="1400" dirty="0"/>
              <a:t>wire [31:0] IR_data;</a:t>
            </a:r>
            <a:endParaRPr lang="en-US" altLang="zh-TW" sz="1400" dirty="0"/>
          </a:p>
          <a:p>
            <a:r>
              <a:rPr lang="en-US" altLang="zh-TW" sz="1400" dirty="0"/>
              <a:t>wire ready;</a:t>
            </a:r>
          </a:p>
          <a:p>
            <a:r>
              <a:rPr lang="zh-TW" altLang="en-US" sz="1400" dirty="0"/>
              <a:t>IR_RECEIVE U1(clk,rst,IRDA_RXD,ready,IR_data);</a:t>
            </a:r>
            <a:endParaRPr lang="en-US" altLang="zh-TW" sz="1400" dirty="0"/>
          </a:p>
          <a:p>
            <a:r>
              <a:rPr lang="en-US" altLang="zh-TW" sz="1400" dirty="0"/>
              <a:t>………</a:t>
            </a:r>
          </a:p>
          <a:p>
            <a:r>
              <a:rPr lang="zh-TW" altLang="en-US" sz="1400" dirty="0"/>
              <a:t>endmodule</a:t>
            </a:r>
            <a:endParaRPr lang="en-US" altLang="zh-TW" sz="1400" dirty="0"/>
          </a:p>
          <a:p>
            <a:endParaRPr lang="en-US" altLang="zh-TW" sz="1400" dirty="0"/>
          </a:p>
          <a:p>
            <a:r>
              <a:rPr lang="en-US" altLang="zh-TW" sz="1400" dirty="0"/>
              <a:t>module IR_RECEIVE(</a:t>
            </a:r>
            <a:r>
              <a:rPr lang="en-US" altLang="zh-TW" sz="1400" dirty="0" err="1"/>
              <a:t>iCLK,iRST_n,iIRDA,oDATA_READY,oDATA</a:t>
            </a:r>
            <a:r>
              <a:rPr lang="en-US" altLang="zh-TW" sz="1400" dirty="0"/>
              <a:t>);</a:t>
            </a:r>
          </a:p>
          <a:p>
            <a:r>
              <a:rPr lang="en-US" altLang="zh-TW" sz="1400" dirty="0"/>
              <a:t>………</a:t>
            </a:r>
          </a:p>
          <a:p>
            <a:r>
              <a:rPr lang="en-US" altLang="zh-TW" sz="1400" dirty="0" err="1"/>
              <a:t>endmodule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406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239</TotalTime>
  <Words>989</Words>
  <Application>Microsoft Office PowerPoint</Application>
  <PresentationFormat>寬螢幕</PresentationFormat>
  <Paragraphs>259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1" baseType="lpstr">
      <vt:lpstr>微軟正黑體</vt:lpstr>
      <vt:lpstr>標楷體</vt:lpstr>
      <vt:lpstr>Arial</vt:lpstr>
      <vt:lpstr>Times New Roman</vt:lpstr>
      <vt:lpstr>Trebuchet MS</vt:lpstr>
      <vt:lpstr>Wingdings</vt:lpstr>
      <vt:lpstr>Wingdings 3</vt:lpstr>
      <vt:lpstr>多面向</vt:lpstr>
      <vt:lpstr>數位系統設計實習</vt:lpstr>
      <vt:lpstr>LCD (Liquid Crystal Display)</vt:lpstr>
      <vt:lpstr>LCD (Liquid Crystal Display)</vt:lpstr>
      <vt:lpstr>LCD字型 (CGROM and CGRAM)  </vt:lpstr>
      <vt:lpstr>LCD 控制流程</vt:lpstr>
      <vt:lpstr>IR Receiver 紅外線接收器</vt:lpstr>
      <vt:lpstr>IR的狀態轉換圖</vt:lpstr>
      <vt:lpstr>IR 遙控器按鈕對應的Key Code</vt:lpstr>
      <vt:lpstr>IR RECEIVE  MODULE</vt:lpstr>
      <vt:lpstr>作業一：LCD</vt:lpstr>
      <vt:lpstr>作業一：LCD 設定位址</vt:lpstr>
      <vt:lpstr>作業一：LCD 設定顯示資料   (只能輸入0~9，其餘的應該輸出空白) </vt:lpstr>
      <vt:lpstr>作業二：遙控器控制</vt:lpstr>
      <vt:lpstr>作業二：遙控器控制   按下</vt:lpstr>
      <vt:lpstr>作業二：遙控器控制   按下</vt:lpstr>
      <vt:lpstr>作業二：遙控器控制   按下</vt:lpstr>
      <vt:lpstr>作業三：0~99999　計算機　</vt:lpstr>
      <vt:lpstr>作業三：計算機　 狀態1：輸入數值</vt:lpstr>
      <vt:lpstr>作業三：計算機　 狀態１到２：選擇運算</vt:lpstr>
      <vt:lpstr>作業三：計算機　 狀態２：輸入數值</vt:lpstr>
      <vt:lpstr>作業三：計算機　 狀態２到３：取得答案</vt:lpstr>
      <vt:lpstr>作業三：計算機　 清除</vt:lpstr>
      <vt:lpstr>CASE 補充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數位系統設計實習</dc:title>
  <dc:creator>wuqilong</dc:creator>
  <cp:lastModifiedBy>User</cp:lastModifiedBy>
  <cp:revision>82</cp:revision>
  <dcterms:created xsi:type="dcterms:W3CDTF">2019-12-04T14:49:46Z</dcterms:created>
  <dcterms:modified xsi:type="dcterms:W3CDTF">2019-12-05T05:56:10Z</dcterms:modified>
</cp:coreProperties>
</file>

<file path=docProps/thumbnail.jpeg>
</file>